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7A750-A86C-4CAC-B932-D8E71FAB82EC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AEE2-10CD-4B55-B092-429A9326F1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464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5CE963-3F8D-4DCF-9547-DE74DF2AF2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F78B6-23E4-414E-9D7C-D20EB127C2C4}" type="slidenum">
              <a:rPr lang="en-US" altLang="et-EE"/>
              <a:pPr/>
              <a:t>2</a:t>
            </a:fld>
            <a:endParaRPr lang="en-US" altLang="et-E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34E0F20-7AA2-48AC-98F8-012577E51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1487F3D-7514-42F3-B24E-DB057C8C7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72167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2DF8303-8D57-43C5-B36B-FD134797C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8DACF7-CB4E-4DD6-B33D-9CEE1CCB41C8}" type="slidenum">
              <a:rPr lang="he-IL" altLang="et-EE" sz="1200">
                <a:solidFill>
                  <a:schemeClr val="tx1"/>
                </a:solidFill>
              </a:rPr>
              <a:pPr/>
              <a:t>8</a:t>
            </a:fld>
            <a:endParaRPr lang="en-US" altLang="et-EE" sz="1200">
              <a:solidFill>
                <a:schemeClr val="tx1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999880D-E3B6-40BE-AD43-37DC4C7DD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7F60296-7F93-4AE7-9B84-8BADC7F5E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t-EE"/>
          </a:p>
        </p:txBody>
      </p:sp>
    </p:spTree>
    <p:extLst>
      <p:ext uri="{BB962C8B-B14F-4D97-AF65-F5344CB8AC3E}">
        <p14:creationId xmlns:p14="http://schemas.microsoft.com/office/powerpoint/2010/main" val="230894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812671F-7C16-43A5-9821-68A1B17C40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0D59AF-D633-4DA9-9DA6-9848207E0E93}" type="slidenum">
              <a:rPr lang="he-IL" altLang="et-EE" sz="1200">
                <a:solidFill>
                  <a:schemeClr val="tx1"/>
                </a:solidFill>
              </a:rPr>
              <a:pPr/>
              <a:t>9</a:t>
            </a:fld>
            <a:endParaRPr lang="en-US" altLang="et-EE" sz="1200">
              <a:solidFill>
                <a:schemeClr val="tx1"/>
              </a:solidFill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8731039-9A2F-4274-AD77-D11679C32B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3EFFD2F-A79D-44C8-B9F5-35F6E75F8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t-EE"/>
          </a:p>
        </p:txBody>
      </p:sp>
    </p:spTree>
    <p:extLst>
      <p:ext uri="{BB962C8B-B14F-4D97-AF65-F5344CB8AC3E}">
        <p14:creationId xmlns:p14="http://schemas.microsoft.com/office/powerpoint/2010/main" val="889733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D22B8FE-7036-47B3-BDF6-D059FCEDA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382152-6924-40E0-857B-BC34B9A332FF}" type="slidenum">
              <a:rPr lang="he-IL" altLang="et-EE" sz="1200">
                <a:solidFill>
                  <a:schemeClr val="tx1"/>
                </a:solidFill>
              </a:rPr>
              <a:pPr/>
              <a:t>10</a:t>
            </a:fld>
            <a:endParaRPr lang="en-US" altLang="et-EE" sz="1200">
              <a:solidFill>
                <a:schemeClr val="tx1"/>
              </a:solidFill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CA2B18B-3F53-4684-B38C-4BAC7E9DB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A1288B0-6C4E-4854-8839-F3C0DAF03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t-EE"/>
          </a:p>
        </p:txBody>
      </p:sp>
    </p:spTree>
    <p:extLst>
      <p:ext uri="{BB962C8B-B14F-4D97-AF65-F5344CB8AC3E}">
        <p14:creationId xmlns:p14="http://schemas.microsoft.com/office/powerpoint/2010/main" val="428116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D8B1E9D-337C-4558-B2A9-CE7D75808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6A4AAE42-8BF3-4D5D-8A14-0459E3CBE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7CB9741-B4AA-4A14-AE40-EEC5D725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4438CF3-8E82-405F-B71A-6891C579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0809B0D-BBC6-4B87-818A-385E7204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056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1863561-8D76-47BD-AFD6-BEFF45C9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8FCCF50D-354B-453C-9787-1A0812C18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6A95FE2-88AD-43CE-ABB6-1CE4E15D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D4E279B-A0B6-445D-B5E9-3E1DBF13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4E7A49F-D602-4050-A9CA-1ADB8E4D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777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18A2E0FD-D524-49D8-914E-CF0BE0B95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EA15CE4C-15DA-4DD9-B17D-E5AD05F69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32EC15E-1C71-48C5-9B04-5D31ABA1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62E645A-EB47-41B5-84A5-504CBC32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04D6C9F-12D7-4B21-A713-DFB8B77D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419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051"/>
            <a:ext cx="12192000" cy="8493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20234" y="1295400"/>
            <a:ext cx="10157884" cy="4987925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D04F25-91BF-41BD-BC4A-78443ED9DF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17C50-08B9-486D-B9FC-64685A57BDC5}" type="slidenum">
              <a:rPr lang="he-IL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36036938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C0D1A7-AEF9-4782-B9EE-4E061839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B92C54D-C2EA-4EEE-B36A-0B1622A4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0A3A09B-D0A2-4466-A48F-3B0ECC52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7C32B73-E939-446B-85AC-D838857D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A512E87-9B67-466A-BC34-2C6B8A05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42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07101F3-274A-4B6B-9119-E9B808CD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15124A8-0C5F-4565-BFD7-CD4904D4F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DA93B18-D9B1-4686-8C56-E479766C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AEBEB0B-F53E-4E88-B841-9F7A9DCD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D6FDFDC-F1DE-44EE-A0DD-25F865C9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18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795EE53-2856-4298-A056-36DCA7D9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965D446-3B49-45A8-B6C6-AF42E42C0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71B42DB-312B-4C26-90A6-36DA533BF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5722F02-CA08-464E-AB22-9773A57F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DC517B71-7F41-403E-8921-DE35E9D6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FD107EE-4185-4A09-BA6B-382F8D8E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67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DF2A446-CDB7-4185-927C-F81869D2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73A5811-D913-41CB-8693-F80544754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D45988F6-C09B-466C-A38B-4351F46E6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2BEFF413-15A3-425F-950D-7B409E1FA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868D9840-9DAB-4C6B-9981-254EF4EDF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EA1BCA55-A344-4415-8D5F-8D07E2AC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B791B355-83BF-4DBD-BC9E-6C3DDDC7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06DAACDF-77AC-4402-9FFE-F753055E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488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31B1B98-1E4A-4562-8EE0-FD6F80F1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23D8DE4A-9773-42D8-8532-46AE66B3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428DB53B-07FD-48AA-A013-A2E6DC41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4D071422-6A7D-417E-AC2D-306CC939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73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6298DC9E-A1AA-41FB-BE6A-93ACEDC7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C38B8B51-64AB-4531-88F6-677AC9D9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E222DCCF-5D93-4E1A-83B8-2EC8BAC5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464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7A68A62-CD28-4503-86DF-79369D7E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92D44D5-0B8E-4C2E-BF47-7569C2F4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3A38E19-5698-4507-B5D5-A6B0621CF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D80CE8E-ABCA-4599-B5DC-4CFF5D4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8BF851C8-9AEB-4A27-8538-3B796A0B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79CE765-B7A8-4393-82CC-52629BEF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544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91D7442-A99E-4B91-B4EF-A134DF14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6CD133F5-659F-4217-8D22-CD1D01961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CF2FBEE4-E886-4FF5-8B55-A87387DEE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4B94DB24-2F8B-458B-A215-BBABE380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AD5DF22A-A073-4609-A3C8-09CFC9E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09DBEC3-C694-4462-97DE-FC05C918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02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56E55927-69EE-49E1-8BFC-588E768AE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A5D5501-90B5-4676-9A23-91F9DD5E9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B81BD99-4B57-4301-BCAC-6E26BCA7D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37A3-67B8-40CE-B7D2-A7BCE68703D6}" type="datetimeFigureOut">
              <a:rPr lang="et-EE" smtClean="0"/>
              <a:t>13.02.2018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AEBB918-6A7C-437B-B640-84F3FBC57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8A126B2-7291-4EC8-AED9-14F0667C8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39C8A-D209-4FC0-A3DE-AC7B03A7201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635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6A50F46-2C3F-43BC-90D8-7329E9AD9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Classes</a:t>
            </a:r>
            <a:r>
              <a:rPr lang="et-EE" dirty="0"/>
              <a:t> and </a:t>
            </a:r>
            <a:r>
              <a:rPr lang="et-EE" dirty="0" err="1"/>
              <a:t>Objects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330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5428EFD7-A581-43B5-B31A-20EBEF0984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926CA2-5681-4F21-B9FC-C3712507D232}" type="slidenum">
              <a:rPr lang="he-IL" altLang="et-EE" sz="1200"/>
              <a:pPr/>
              <a:t>10</a:t>
            </a:fld>
            <a:endParaRPr lang="en-US" altLang="et-EE" sz="1200"/>
          </a:p>
        </p:txBody>
      </p:sp>
      <p:sp>
        <p:nvSpPr>
          <p:cNvPr id="1030146" name="Rectangle 2">
            <a:extLst>
              <a:ext uri="{FF2B5EF4-FFF2-40B4-BE49-F238E27FC236}">
                <a16:creationId xmlns:a16="http://schemas.microsoft.com/office/drawing/2014/main" id="{5572DB8D-B3DC-45FC-B22E-E38849B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3906322"/>
            <a:ext cx="4991100" cy="36933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t-EE"/>
          </a:p>
        </p:txBody>
      </p:sp>
      <p:sp>
        <p:nvSpPr>
          <p:cNvPr id="1030147" name="Rectangle 3">
            <a:extLst>
              <a:ext uri="{FF2B5EF4-FFF2-40B4-BE49-F238E27FC236}">
                <a16:creationId xmlns:a16="http://schemas.microsoft.com/office/drawing/2014/main" id="{73A2CB61-1C20-4E38-9275-F2140FF7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4276209"/>
            <a:ext cx="2705100" cy="36933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t-EE"/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2739AA07-8E4C-4D20-A21F-0C4D64E9A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Defining constants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1C4465A8-2B27-40BF-8402-D346903C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3082926"/>
            <a:ext cx="82296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444500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0000"/>
            </a:pPr>
            <a:r>
              <a:rPr lang="en-US" altLang="et-EE" b="1" u="sng"/>
              <a:t>Example</a:t>
            </a:r>
            <a:r>
              <a:rPr lang="en-US" altLang="et-EE" b="1"/>
              <a:t>:</a:t>
            </a:r>
          </a:p>
          <a:p>
            <a:pPr eaLnBrk="1" hangingPunct="1">
              <a:spcBef>
                <a:spcPct val="50000"/>
              </a:spcBef>
              <a:buSzPct val="70000"/>
            </a:pPr>
            <a:endParaRPr lang="en-US" altLang="et-EE" sz="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class Thingy {</a:t>
            </a: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public final static doodad = 6;  </a:t>
            </a: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// constant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public final id;  </a:t>
            </a: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// constant variable</a:t>
            </a:r>
            <a:endParaRPr lang="en-US" altLang="et-EE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public Thingy(int id) {this.id = id;}</a:t>
            </a: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 // OK</a:t>
            </a: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// public set(int id) {this.id = id;}</a:t>
            </a: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 // error!</a:t>
            </a:r>
          </a:p>
          <a:p>
            <a:pPr eaLnBrk="1" hangingPunct="1">
              <a:spcBef>
                <a:spcPct val="10000"/>
              </a:spcBef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07A7C597-EC94-4DA3-9C22-038178D0B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1114426"/>
            <a:ext cx="6894512" cy="18399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marL="342900" indent="-342900" defTabSz="912813" eaLnBrk="0" hangingPunct="0"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3050" indent="-271463" defTabSz="912813" eaLnBrk="0" hangingPunct="0"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60000"/>
              </a:spcBef>
              <a:buSzTx/>
              <a:buFontTx/>
              <a:buNone/>
            </a:pPr>
            <a:br>
              <a:rPr lang="en-US" altLang="et-EE" sz="1000"/>
            </a:br>
            <a:r>
              <a:rPr lang="en-US" altLang="et-EE" b="1"/>
              <a:t>Though </a:t>
            </a:r>
            <a:r>
              <a:rPr lang="en-US" altLang="et-EE" b="1">
                <a:solidFill>
                  <a:schemeClr val="tx2"/>
                </a:solidFill>
              </a:rPr>
              <a:t>const</a:t>
            </a:r>
            <a:r>
              <a:rPr lang="en-US" altLang="et-EE" b="1"/>
              <a:t> is a reserved word in Java</a:t>
            </a:r>
            <a:br>
              <a:rPr lang="en-US" altLang="et-EE" b="1"/>
            </a:br>
            <a:r>
              <a:rPr lang="en-US" altLang="et-EE" b="1"/>
              <a:t>it's actually not in use!</a:t>
            </a:r>
            <a:br>
              <a:rPr lang="en-US" altLang="et-EE" b="1"/>
            </a:br>
            <a:br>
              <a:rPr lang="en-US" altLang="et-EE" sz="600" b="1"/>
            </a:br>
            <a:r>
              <a:rPr lang="en-US" altLang="et-EE" b="1"/>
              <a:t>However the </a:t>
            </a:r>
            <a:r>
              <a:rPr lang="en-US" altLang="et-EE" b="1">
                <a:solidFill>
                  <a:schemeClr val="tx2"/>
                </a:solidFill>
              </a:rPr>
              <a:t>final</a:t>
            </a:r>
            <a:r>
              <a:rPr lang="en-US" altLang="et-EE" b="1"/>
              <a:t> keyword let's you define constants and const variables</a:t>
            </a:r>
          </a:p>
        </p:txBody>
      </p:sp>
    </p:spTree>
    <p:extLst>
      <p:ext uri="{BB962C8B-B14F-4D97-AF65-F5344CB8AC3E}">
        <p14:creationId xmlns:p14="http://schemas.microsoft.com/office/powerpoint/2010/main" val="208809417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46" grpId="0" animBg="1"/>
      <p:bldP spid="10301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C18B34D-7409-4E03-95E4-6CDB896D4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API Documentation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E6695B4-446E-4513-B5D3-F67231FBE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Your classes are often intended to be used by other programmers</a:t>
            </a:r>
          </a:p>
          <a:p>
            <a:r>
              <a:rPr lang="en-US" altLang="he-IL"/>
              <a:t>Programmers that use your class are </a:t>
            </a:r>
            <a:r>
              <a:rPr lang="en-US" altLang="he-IL" i="1"/>
              <a:t>not</a:t>
            </a:r>
            <a:r>
              <a:rPr lang="en-US" altLang="he-IL"/>
              <a:t> interested in the way it is implemented. They want to use it as a whole and are only interested in </a:t>
            </a:r>
            <a:r>
              <a:rPr lang="en-US" altLang="he-IL" b="1"/>
              <a:t>what it does</a:t>
            </a:r>
            <a:r>
              <a:rPr lang="en-US" altLang="he-IL"/>
              <a:t> and </a:t>
            </a:r>
            <a:r>
              <a:rPr lang="en-US" altLang="he-IL" b="1"/>
              <a:t>how to use it</a:t>
            </a:r>
            <a:r>
              <a:rPr lang="en-US" altLang="he-IL"/>
              <a:t>.</a:t>
            </a:r>
          </a:p>
          <a:p>
            <a:r>
              <a:rPr lang="en-US" altLang="he-IL"/>
              <a:t>API (Application Programmer Interface) documentation is a description of the interface of the class intended for the application programmer who wants to use it.</a:t>
            </a:r>
          </a:p>
          <a:p>
            <a:r>
              <a:rPr lang="en-US" altLang="he-IL"/>
              <a:t>To use the class, we need not (and should not) look at the code. All that is needed is the class API.</a:t>
            </a:r>
          </a:p>
          <a:p>
            <a:endParaRPr lang="en-US" altLang="he-IL"/>
          </a:p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0966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aidinumbri kohatäide 37">
            <a:extLst>
              <a:ext uri="{FF2B5EF4-FFF2-40B4-BE49-F238E27FC236}">
                <a16:creationId xmlns:a16="http://schemas.microsoft.com/office/drawing/2014/main" id="{463F57DB-FE8E-495A-94AA-788C8F7B9A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E975A-0492-4C73-A5CC-577997181384}" type="slidenum">
              <a:rPr lang="en-US" altLang="et-EE"/>
              <a:pPr/>
              <a:t>2</a:t>
            </a:fld>
            <a:endParaRPr lang="en-US" altLang="et-E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E0FBA0F-F4FD-4C51-9902-D77540292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7342"/>
            <a:ext cx="10515600" cy="1325563"/>
          </a:xfrm>
        </p:spPr>
        <p:txBody>
          <a:bodyPr/>
          <a:lstStyle/>
          <a:p>
            <a:r>
              <a:rPr lang="en-US" altLang="et-EE"/>
              <a:t>Diagram of program structure</a:t>
            </a:r>
          </a:p>
        </p:txBody>
      </p:sp>
      <p:sp>
        <p:nvSpPr>
          <p:cNvPr id="44" name="Slaidinumbri kohatäide 3">
            <a:extLst>
              <a:ext uri="{FF2B5EF4-FFF2-40B4-BE49-F238E27FC236}">
                <a16:creationId xmlns:a16="http://schemas.microsoft.com/office/drawing/2014/main" id="{7AFD35E9-0828-4DA4-9C90-214F0DC472C0}"/>
              </a:ext>
            </a:extLst>
          </p:cNvPr>
          <p:cNvSpPr txBox="1">
            <a:spLocks/>
          </p:cNvSpPr>
          <p:nvPr/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t-E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AA4939-27B8-457F-987B-23066C11FCDA}" type="slidenum">
              <a:rPr lang="en-US" altLang="et-EE" smtClean="0"/>
              <a:pPr/>
              <a:t>2</a:t>
            </a:fld>
            <a:endParaRPr lang="en-US" altLang="et-EE"/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0FF99ED0-042A-45BC-9F45-62C3A5ED4489}"/>
              </a:ext>
            </a:extLst>
          </p:cNvPr>
          <p:cNvSpPr txBox="1">
            <a:spLocks noChangeArrowheads="1"/>
          </p:cNvSpPr>
          <p:nvPr/>
        </p:nvSpPr>
        <p:spPr>
          <a:xfrm>
            <a:off x="5257800" y="4114800"/>
            <a:ext cx="2895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t-EE" sz="2000"/>
              <a:t>A program consists of one or more classes</a:t>
            </a:r>
          </a:p>
          <a:p>
            <a:r>
              <a:rPr lang="en-US" altLang="et-EE" sz="2000"/>
              <a:t>Typically, each class is in a separate </a:t>
            </a:r>
            <a:r>
              <a:rPr lang="en-US" altLang="et-EE" sz="2000">
                <a:solidFill>
                  <a:schemeClr val="accent2"/>
                </a:solidFill>
                <a:latin typeface="Trebuchet MS" panose="020B0603020202020204" pitchFamily="34" charset="0"/>
              </a:rPr>
              <a:t>.java</a:t>
            </a:r>
            <a:r>
              <a:rPr lang="en-US" altLang="et-EE" sz="2000"/>
              <a:t> file</a:t>
            </a: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1EC121C5-31ED-4CC6-84C1-6A58D078165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295400"/>
            <a:ext cx="7467600" cy="5029200"/>
            <a:chOff x="528" y="816"/>
            <a:chExt cx="4704" cy="3168"/>
          </a:xfrm>
        </p:grpSpPr>
        <p:sp>
          <p:nvSpPr>
            <p:cNvPr id="48" name="Rectangle 4">
              <a:extLst>
                <a:ext uri="{FF2B5EF4-FFF2-40B4-BE49-F238E27FC236}">
                  <a16:creationId xmlns:a16="http://schemas.microsoft.com/office/drawing/2014/main" id="{50EB372A-DC97-46CD-AA66-B703DA716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960"/>
              <a:ext cx="4704" cy="3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9" name="Text Box 5">
              <a:extLst>
                <a:ext uri="{FF2B5EF4-FFF2-40B4-BE49-F238E27FC236}">
                  <a16:creationId xmlns:a16="http://schemas.microsoft.com/office/drawing/2014/main" id="{D40F72E9-C807-4E52-9017-56C1C61EC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816"/>
              <a:ext cx="72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2000">
                  <a:latin typeface="Trebuchet MS" panose="020B0603020202020204" pitchFamily="34" charset="0"/>
                </a:rPr>
                <a:t>Program</a:t>
              </a:r>
            </a:p>
          </p:txBody>
        </p:sp>
      </p:grpSp>
      <p:grpSp>
        <p:nvGrpSpPr>
          <p:cNvPr id="50" name="Group 36">
            <a:extLst>
              <a:ext uri="{FF2B5EF4-FFF2-40B4-BE49-F238E27FC236}">
                <a16:creationId xmlns:a16="http://schemas.microsoft.com/office/drawing/2014/main" id="{0ABF793B-BAF6-40F9-B11E-FD082F3C81A0}"/>
              </a:ext>
            </a:extLst>
          </p:cNvPr>
          <p:cNvGrpSpPr>
            <a:grpSpLocks/>
          </p:cNvGrpSpPr>
          <p:nvPr/>
        </p:nvGrpSpPr>
        <p:grpSpPr bwMode="auto">
          <a:xfrm>
            <a:off x="1214438" y="1900238"/>
            <a:ext cx="6710362" cy="4195762"/>
            <a:chOff x="765" y="1197"/>
            <a:chExt cx="4227" cy="2643"/>
          </a:xfrm>
        </p:grpSpPr>
        <p:sp>
          <p:nvSpPr>
            <p:cNvPr id="51" name="AutoShape 6">
              <a:extLst>
                <a:ext uri="{FF2B5EF4-FFF2-40B4-BE49-F238E27FC236}">
                  <a16:creationId xmlns:a16="http://schemas.microsoft.com/office/drawing/2014/main" id="{035AA633-AEC8-4241-A7D4-E44FFC429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" y="1197"/>
              <a:ext cx="2451" cy="2643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2" name="AutoShape 7">
              <a:extLst>
                <a:ext uri="{FF2B5EF4-FFF2-40B4-BE49-F238E27FC236}">
                  <a16:creationId xmlns:a16="http://schemas.microsoft.com/office/drawing/2014/main" id="{4662AF41-7BA8-464F-BDA3-CCE35587E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3" name="AutoShape 8">
              <a:extLst>
                <a:ext uri="{FF2B5EF4-FFF2-40B4-BE49-F238E27FC236}">
                  <a16:creationId xmlns:a16="http://schemas.microsoft.com/office/drawing/2014/main" id="{B69266DB-D682-482E-BFE1-3C485414F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92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4" name="AutoShape 9">
              <a:extLst>
                <a:ext uri="{FF2B5EF4-FFF2-40B4-BE49-F238E27FC236}">
                  <a16:creationId xmlns:a16="http://schemas.microsoft.com/office/drawing/2014/main" id="{F64C144E-055A-4967-8937-9C5592C70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5" name="Text Box 11">
              <a:extLst>
                <a:ext uri="{FF2B5EF4-FFF2-40B4-BE49-F238E27FC236}">
                  <a16:creationId xmlns:a16="http://schemas.microsoft.com/office/drawing/2014/main" id="{133EFB0B-7CB6-4F55-9B15-D9FC34DB1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20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2000">
                  <a:latin typeface="Trebuchet MS" panose="020B0603020202020204" pitchFamily="34" charset="0"/>
                </a:rPr>
                <a:t>File</a:t>
              </a:r>
            </a:p>
          </p:txBody>
        </p:sp>
        <p:sp>
          <p:nvSpPr>
            <p:cNvPr id="56" name="Text Box 12">
              <a:extLst>
                <a:ext uri="{FF2B5EF4-FFF2-40B4-BE49-F238E27FC236}">
                  <a16:creationId xmlns:a16="http://schemas.microsoft.com/office/drawing/2014/main" id="{540E0327-97D0-4B49-B3EC-295C459AD2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20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File</a:t>
              </a:r>
            </a:p>
          </p:txBody>
        </p:sp>
        <p:sp>
          <p:nvSpPr>
            <p:cNvPr id="57" name="Text Box 13">
              <a:extLst>
                <a:ext uri="{FF2B5EF4-FFF2-40B4-BE49-F238E27FC236}">
                  <a16:creationId xmlns:a16="http://schemas.microsoft.com/office/drawing/2014/main" id="{1060034C-C914-47BF-B48D-BFE86DE96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92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File</a:t>
              </a:r>
            </a:p>
          </p:txBody>
        </p:sp>
        <p:sp>
          <p:nvSpPr>
            <p:cNvPr id="58" name="Text Box 14">
              <a:extLst>
                <a:ext uri="{FF2B5EF4-FFF2-40B4-BE49-F238E27FC236}">
                  <a16:creationId xmlns:a16="http://schemas.microsoft.com/office/drawing/2014/main" id="{9F966E09-6F00-44E2-BDF9-A11AEE69F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20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File</a:t>
              </a:r>
            </a:p>
          </p:txBody>
        </p:sp>
      </p:grpSp>
      <p:grpSp>
        <p:nvGrpSpPr>
          <p:cNvPr id="59" name="Group 37">
            <a:extLst>
              <a:ext uri="{FF2B5EF4-FFF2-40B4-BE49-F238E27FC236}">
                <a16:creationId xmlns:a16="http://schemas.microsoft.com/office/drawing/2014/main" id="{5A74BBED-2198-4C34-9888-EAD871865DE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52650"/>
            <a:ext cx="3505200" cy="2952750"/>
            <a:chOff x="864" y="1356"/>
            <a:chExt cx="2208" cy="1860"/>
          </a:xfrm>
        </p:grpSpPr>
        <p:sp>
          <p:nvSpPr>
            <p:cNvPr id="60" name="AutoShape 17">
              <a:extLst>
                <a:ext uri="{FF2B5EF4-FFF2-40B4-BE49-F238E27FC236}">
                  <a16:creationId xmlns:a16="http://schemas.microsoft.com/office/drawing/2014/main" id="{56C4D3AF-84DF-4CA6-AA98-1859777F3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392"/>
              <a:ext cx="2208" cy="1824"/>
            </a:xfrm>
            <a:prstGeom prst="flowChartAlternateProcess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t-EE"/>
            </a:p>
          </p:txBody>
        </p:sp>
        <p:sp>
          <p:nvSpPr>
            <p:cNvPr id="61" name="Text Box 18">
              <a:extLst>
                <a:ext uri="{FF2B5EF4-FFF2-40B4-BE49-F238E27FC236}">
                  <a16:creationId xmlns:a16="http://schemas.microsoft.com/office/drawing/2014/main" id="{5B92B32D-5CE5-4440-BA75-86E853F95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356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2000">
                  <a:latin typeface="Trebuchet MS" panose="020B0603020202020204" pitchFamily="34" charset="0"/>
                </a:rPr>
                <a:t>Class</a:t>
              </a:r>
            </a:p>
          </p:txBody>
        </p:sp>
      </p:grpSp>
      <p:grpSp>
        <p:nvGrpSpPr>
          <p:cNvPr id="62" name="Group 38">
            <a:extLst>
              <a:ext uri="{FF2B5EF4-FFF2-40B4-BE49-F238E27FC236}">
                <a16:creationId xmlns:a16="http://schemas.microsoft.com/office/drawing/2014/main" id="{ACA33F8B-C493-4E60-9D1B-F790E84650C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514600"/>
            <a:ext cx="2971800" cy="336550"/>
            <a:chOff x="1056" y="1584"/>
            <a:chExt cx="1872" cy="212"/>
          </a:xfrm>
        </p:grpSpPr>
        <p:sp>
          <p:nvSpPr>
            <p:cNvPr id="63" name="AutoShape 19">
              <a:extLst>
                <a:ext uri="{FF2B5EF4-FFF2-40B4-BE49-F238E27FC236}">
                  <a16:creationId xmlns:a16="http://schemas.microsoft.com/office/drawing/2014/main" id="{05514E96-4CD6-4FC0-9850-40B259E95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584"/>
              <a:ext cx="187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64" name="Text Box 20">
              <a:extLst>
                <a:ext uri="{FF2B5EF4-FFF2-40B4-BE49-F238E27FC236}">
                  <a16:creationId xmlns:a16="http://schemas.microsoft.com/office/drawing/2014/main" id="{5FFCB8B2-1E80-4D43-92C0-890C9C5FA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584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Variables</a:t>
              </a:r>
            </a:p>
          </p:txBody>
        </p:sp>
      </p:grpSp>
      <p:grpSp>
        <p:nvGrpSpPr>
          <p:cNvPr id="65" name="Group 39">
            <a:extLst>
              <a:ext uri="{FF2B5EF4-FFF2-40B4-BE49-F238E27FC236}">
                <a16:creationId xmlns:a16="http://schemas.microsoft.com/office/drawing/2014/main" id="{FD22FD57-ADE9-4F0B-B63B-C754E7CD1E6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971800"/>
            <a:ext cx="2971800" cy="762000"/>
            <a:chOff x="1056" y="1872"/>
            <a:chExt cx="1872" cy="480"/>
          </a:xfrm>
        </p:grpSpPr>
        <p:sp>
          <p:nvSpPr>
            <p:cNvPr id="66" name="AutoShape 21">
              <a:extLst>
                <a:ext uri="{FF2B5EF4-FFF2-40B4-BE49-F238E27FC236}">
                  <a16:creationId xmlns:a16="http://schemas.microsoft.com/office/drawing/2014/main" id="{4CD0867D-72DA-4D40-8D5C-BDD191641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1872" cy="480"/>
            </a:xfrm>
            <a:prstGeom prst="flowChartProcess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67" name="Text Box 23">
              <a:extLst>
                <a:ext uri="{FF2B5EF4-FFF2-40B4-BE49-F238E27FC236}">
                  <a16:creationId xmlns:a16="http://schemas.microsoft.com/office/drawing/2014/main" id="{5BD37587-2653-4750-960E-2F0F326F3A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Constructors</a:t>
              </a:r>
            </a:p>
          </p:txBody>
        </p:sp>
      </p:grpSp>
      <p:grpSp>
        <p:nvGrpSpPr>
          <p:cNvPr id="68" name="Group 40">
            <a:extLst>
              <a:ext uri="{FF2B5EF4-FFF2-40B4-BE49-F238E27FC236}">
                <a16:creationId xmlns:a16="http://schemas.microsoft.com/office/drawing/2014/main" id="{DD995905-D73F-4D27-98B3-92E4507891E8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886200"/>
            <a:ext cx="2971800" cy="838200"/>
            <a:chOff x="1056" y="2448"/>
            <a:chExt cx="1872" cy="528"/>
          </a:xfrm>
        </p:grpSpPr>
        <p:sp>
          <p:nvSpPr>
            <p:cNvPr id="69" name="AutoShape 26">
              <a:extLst>
                <a:ext uri="{FF2B5EF4-FFF2-40B4-BE49-F238E27FC236}">
                  <a16:creationId xmlns:a16="http://schemas.microsoft.com/office/drawing/2014/main" id="{6F36B51E-A5EC-48A5-8D1A-9B5685238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48"/>
              <a:ext cx="1872" cy="528"/>
            </a:xfrm>
            <a:prstGeom prst="flowChartProcess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70" name="Text Box 27">
              <a:extLst>
                <a:ext uri="{FF2B5EF4-FFF2-40B4-BE49-F238E27FC236}">
                  <a16:creationId xmlns:a16="http://schemas.microsoft.com/office/drawing/2014/main" id="{FC5323CA-789C-45BF-AFD7-B282FBF8D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Methods</a:t>
              </a:r>
            </a:p>
          </p:txBody>
        </p:sp>
      </p:grpSp>
      <p:grpSp>
        <p:nvGrpSpPr>
          <p:cNvPr id="71" name="Group 41">
            <a:extLst>
              <a:ext uri="{FF2B5EF4-FFF2-40B4-BE49-F238E27FC236}">
                <a16:creationId xmlns:a16="http://schemas.microsoft.com/office/drawing/2014/main" id="{D0822C07-72F4-4274-8790-7CDC6AC5DAE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028950"/>
            <a:ext cx="1447800" cy="1295400"/>
            <a:chOff x="1920" y="1920"/>
            <a:chExt cx="912" cy="816"/>
          </a:xfrm>
        </p:grpSpPr>
        <p:sp>
          <p:nvSpPr>
            <p:cNvPr id="72" name="AutoShape 32">
              <a:extLst>
                <a:ext uri="{FF2B5EF4-FFF2-40B4-BE49-F238E27FC236}">
                  <a16:creationId xmlns:a16="http://schemas.microsoft.com/office/drawing/2014/main" id="{D396D411-E5A1-4F59-A96F-BB5BBCE56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920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73" name="Text Box 33">
              <a:extLst>
                <a:ext uri="{FF2B5EF4-FFF2-40B4-BE49-F238E27FC236}">
                  <a16:creationId xmlns:a16="http://schemas.microsoft.com/office/drawing/2014/main" id="{0393E1B4-4C82-46E3-802C-2DF852D2A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920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Variables</a:t>
              </a:r>
            </a:p>
          </p:txBody>
        </p:sp>
        <p:sp>
          <p:nvSpPr>
            <p:cNvPr id="74" name="AutoShape 34">
              <a:extLst>
                <a:ext uri="{FF2B5EF4-FFF2-40B4-BE49-F238E27FC236}">
                  <a16:creationId xmlns:a16="http://schemas.microsoft.com/office/drawing/2014/main" id="{A713CB49-E164-4805-9AAB-77E5C7E15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24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75" name="Text Box 35">
              <a:extLst>
                <a:ext uri="{FF2B5EF4-FFF2-40B4-BE49-F238E27FC236}">
                  <a16:creationId xmlns:a16="http://schemas.microsoft.com/office/drawing/2014/main" id="{D515D601-4EF1-44FC-9EFE-956ED47DD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524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Variables</a:t>
              </a:r>
            </a:p>
          </p:txBody>
        </p:sp>
      </p:grpSp>
      <p:grpSp>
        <p:nvGrpSpPr>
          <p:cNvPr id="76" name="Group 47">
            <a:extLst>
              <a:ext uri="{FF2B5EF4-FFF2-40B4-BE49-F238E27FC236}">
                <a16:creationId xmlns:a16="http://schemas.microsoft.com/office/drawing/2014/main" id="{334A5E63-DA45-41DF-9EC1-763AF336ED4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381375"/>
            <a:ext cx="1447800" cy="1295400"/>
            <a:chOff x="4704" y="1824"/>
            <a:chExt cx="912" cy="816"/>
          </a:xfrm>
        </p:grpSpPr>
        <p:sp>
          <p:nvSpPr>
            <p:cNvPr id="77" name="AutoShape 43">
              <a:extLst>
                <a:ext uri="{FF2B5EF4-FFF2-40B4-BE49-F238E27FC236}">
                  <a16:creationId xmlns:a16="http://schemas.microsoft.com/office/drawing/2014/main" id="{A8A50AAE-1FEA-4BCB-9F34-EB8BB4F15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24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78" name="Text Box 44">
              <a:extLst>
                <a:ext uri="{FF2B5EF4-FFF2-40B4-BE49-F238E27FC236}">
                  <a16:creationId xmlns:a16="http://schemas.microsoft.com/office/drawing/2014/main" id="{EB7A3594-4A0C-4C01-9EC3-82B9DACA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24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Statements</a:t>
              </a:r>
            </a:p>
          </p:txBody>
        </p:sp>
        <p:sp>
          <p:nvSpPr>
            <p:cNvPr id="79" name="AutoShape 45">
              <a:extLst>
                <a:ext uri="{FF2B5EF4-FFF2-40B4-BE49-F238E27FC236}">
                  <a16:creationId xmlns:a16="http://schemas.microsoft.com/office/drawing/2014/main" id="{096F350B-94A2-4AD7-AF12-9A7FFC210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8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t-EE"/>
            </a:p>
          </p:txBody>
        </p:sp>
        <p:sp>
          <p:nvSpPr>
            <p:cNvPr id="80" name="Text Box 46">
              <a:extLst>
                <a:ext uri="{FF2B5EF4-FFF2-40B4-BE49-F238E27FC236}">
                  <a16:creationId xmlns:a16="http://schemas.microsoft.com/office/drawing/2014/main" id="{C50F47A6-17FD-461E-9C2D-19A0D8533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28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t-EE" sz="1600">
                  <a:latin typeface="Trebuchet MS" panose="020B0603020202020204" pitchFamily="34" charset="0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12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DA4CF12-4FB2-4EF2-8996-DB406B0E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Solution: Objects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7D00424-394E-4E9A-AF30-9FFB02A900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t-EE"/>
              <a:t>Group together related variables into an </a:t>
            </a:r>
            <a:r>
              <a:rPr lang="en-US" altLang="et-EE" b="1"/>
              <a:t>object</a:t>
            </a:r>
            <a:endParaRPr lang="en-US" altLang="et-EE"/>
          </a:p>
          <a:p>
            <a:pPr lvl="1"/>
            <a:r>
              <a:rPr lang="en-US" altLang="et-EE"/>
              <a:t>Like creating your own data structure out of Java building blocks</a:t>
            </a:r>
          </a:p>
          <a:p>
            <a:pPr lvl="1"/>
            <a:endParaRPr lang="en-US" altLang="et-EE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t-EE" b="1">
                <a:latin typeface="Tahoma" panose="020B0604030504040204" pitchFamily="34" charset="0"/>
                <a:cs typeface="Tahoma" panose="020B0604030504040204" pitchFamily="34" charset="0"/>
              </a:rPr>
              <a:t>&lt;object name&gt;</a:t>
            </a: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t-EE" b="1">
                <a:latin typeface="Tahoma" panose="020B0604030504040204" pitchFamily="34" charset="0"/>
                <a:cs typeface="Tahoma" panose="020B0604030504040204" pitchFamily="34" charset="0"/>
              </a:rPr>
              <a:t>&lt;field(s)&gt;</a:t>
            </a: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t-EE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t-EE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t-EE"/>
              <a:t>Syntax to use this data structure:</a:t>
            </a:r>
            <a:endParaRPr lang="en-US" altLang="et-EE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t-EE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t-EE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t-EE" sz="2400" b="1">
                <a:latin typeface="Tahoma" panose="020B0604030504040204" pitchFamily="34" charset="0"/>
                <a:cs typeface="Tahoma" panose="020B0604030504040204" pitchFamily="34" charset="0"/>
              </a:rPr>
              <a:t>&lt;object&gt;</a:t>
            </a:r>
            <a:r>
              <a:rPr lang="en-US" altLang="et-EE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t-EE" sz="2400" b="1">
                <a:latin typeface="Tahoma" panose="020B0604030504040204" pitchFamily="34" charset="0"/>
                <a:cs typeface="Tahoma" panose="020B0604030504040204" pitchFamily="34" charset="0"/>
              </a:rPr>
              <a:t>&lt;variable&gt;</a:t>
            </a:r>
            <a:r>
              <a:rPr lang="en-US" altLang="et-EE" sz="240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altLang="et-EE" sz="2400" b="1">
                <a:latin typeface="Tahoma" panose="020B0604030504040204" pitchFamily="34" charset="0"/>
                <a:cs typeface="Tahoma" panose="020B0604030504040204" pitchFamily="34" charset="0"/>
              </a:rPr>
              <a:t>&lt;object&gt;</a:t>
            </a:r>
            <a:r>
              <a:rPr lang="en-US" altLang="et-EE" sz="24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altLang="et-EE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57106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384C894-E4FA-4478-8DFE-4D97607FF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Instance Variables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C46F390-DF95-4926-80D2-814C05BDE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SzPct val="75000"/>
            </a:pPr>
            <a:r>
              <a:rPr lang="en-US" altLang="he-IL"/>
              <a:t>Recall that a class must define the </a:t>
            </a:r>
            <a:r>
              <a:rPr lang="en-US" altLang="he-IL" i="1"/>
              <a:t>state</a:t>
            </a:r>
            <a:r>
              <a:rPr lang="en-US" altLang="he-IL"/>
              <a:t> of an object and its </a:t>
            </a:r>
            <a:r>
              <a:rPr lang="en-US" altLang="he-IL" i="1"/>
              <a:t>behavior</a:t>
            </a:r>
            <a:r>
              <a:rPr lang="en-US" altLang="he-IL"/>
              <a:t>.</a:t>
            </a:r>
          </a:p>
          <a:p>
            <a:pPr>
              <a:spcBef>
                <a:spcPct val="0"/>
              </a:spcBef>
              <a:buSzPct val="75000"/>
            </a:pPr>
            <a:r>
              <a:rPr lang="en-US" altLang="he-IL"/>
              <a:t>We declare state variables (variables that hold the state of the object) in a similar way to that of regular variables, only they appear outside methods, inside the class.</a:t>
            </a:r>
          </a:p>
          <a:p>
            <a:pPr>
              <a:spcBef>
                <a:spcPct val="0"/>
              </a:spcBef>
              <a:buSzPct val="75000"/>
            </a:pPr>
            <a:r>
              <a:rPr lang="en-US" altLang="he-IL"/>
              <a:t>State variables are also called </a:t>
            </a:r>
            <a:r>
              <a:rPr lang="en-US" altLang="he-IL" i="1"/>
              <a:t>instance variables</a:t>
            </a:r>
            <a:r>
              <a:rPr lang="en-US" altLang="he-IL"/>
              <a:t> or </a:t>
            </a:r>
            <a:r>
              <a:rPr lang="en-US" altLang="he-IL" i="1"/>
              <a:t>fields</a:t>
            </a:r>
            <a:r>
              <a:rPr lang="en-US" altLang="he-IL"/>
              <a:t>.</a:t>
            </a:r>
          </a:p>
          <a:p>
            <a:pPr>
              <a:spcBef>
                <a:spcPct val="0"/>
              </a:spcBef>
              <a:buSzPct val="75000"/>
            </a:pPr>
            <a:r>
              <a:rPr lang="en-US" altLang="he-IL"/>
              <a:t>Roughly speaking, the </a:t>
            </a:r>
            <a:r>
              <a:rPr lang="en-US" altLang="he-IL">
                <a:latin typeface="Courier New" panose="02070309020205020404" pitchFamily="49" charset="0"/>
              </a:rPr>
              <a:t>private</a:t>
            </a:r>
            <a:r>
              <a:rPr lang="en-US" altLang="he-IL"/>
              <a:t> modifier means that the variables are not part of the object’s interface.  </a:t>
            </a:r>
          </a:p>
          <a:p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B5B24445-DEA1-42EA-B6F7-B56303CDB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652" y="4787900"/>
            <a:ext cx="8382000" cy="1524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FF9900"/>
              </a:buClr>
              <a:buSzPct val="9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6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SzPct val="9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9pPr>
          </a:lstStyle>
          <a:p>
            <a:pPr>
              <a:buFontTx/>
              <a:buNone/>
            </a:pPr>
            <a:r>
              <a:rPr lang="en-US" altLang="he-IL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 class</a:t>
            </a:r>
            <a:r>
              <a:rPr lang="en-US" altLang="he-IL" sz="2000">
                <a:latin typeface="Lucida Console" panose="020B0609040504020204" pitchFamily="49" charset="0"/>
              </a:rPr>
              <a:t> Clock {</a:t>
            </a:r>
          </a:p>
          <a:p>
            <a:pPr>
              <a:buFontTx/>
              <a:buNone/>
            </a:pPr>
            <a:r>
              <a:rPr lang="en-US" altLang="he-IL" sz="2000">
                <a:solidFill>
                  <a:schemeClr val="accent2"/>
                </a:solidFill>
                <a:latin typeface="Lucida Console" panose="020B0609040504020204" pitchFamily="49" charset="0"/>
              </a:rPr>
              <a:t>    private int</a:t>
            </a:r>
            <a:r>
              <a:rPr lang="en-US" altLang="he-IL" sz="2000">
                <a:latin typeface="Lucida Console" panose="020B0609040504020204" pitchFamily="49" charset="0"/>
              </a:rPr>
              <a:t> hours, minutes, seconds;</a:t>
            </a:r>
          </a:p>
          <a:p>
            <a:pPr>
              <a:buFontTx/>
              <a:buNone/>
            </a:pPr>
            <a:r>
              <a:rPr lang="en-US" altLang="he-IL" sz="2000">
                <a:latin typeface="Lucida Console" panose="020B0609040504020204" pitchFamily="49" charset="0"/>
              </a:rPr>
              <a:t>    // …</a:t>
            </a:r>
          </a:p>
          <a:p>
            <a:pPr>
              <a:buFontTx/>
              <a:buNone/>
            </a:pPr>
            <a:r>
              <a:rPr lang="en-US" altLang="he-IL" sz="2000">
                <a:latin typeface="Lucida Console" panose="020B0609040504020204" pitchFamily="49" charset="0"/>
              </a:rPr>
              <a:t>}</a:t>
            </a:r>
            <a:endParaRPr lang="en-US" altLang="he-IL" sz="200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6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528D34E-9F32-413D-92C5-9BC42C9C5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25474"/>
          </a:xfrm>
        </p:spPr>
        <p:txBody>
          <a:bodyPr>
            <a:normAutofit fontScale="90000"/>
          </a:bodyPr>
          <a:lstStyle/>
          <a:p>
            <a:r>
              <a:rPr lang="en-US" altLang="he-IL" dirty="0"/>
              <a:t>Clock constructor invoked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CDC4E8F-7F28-4F1A-863E-3F843E9E2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5867400" cy="31242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anchorCtr="1"/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charset="0"/>
              </a:defRPr>
            </a:lvl9pPr>
          </a:lstStyle>
          <a:p>
            <a:pPr algn="l" rtl="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 class</a:t>
            </a:r>
            <a:r>
              <a:rPr lang="en-US" altLang="et-EE" sz="2000">
                <a:latin typeface="Lucida Console" panose="020B0609040504020204" pitchFamily="49" charset="0"/>
              </a:rPr>
              <a:t> Clock {</a:t>
            </a:r>
            <a:endParaRPr lang="en-US" altLang="et-EE" sz="2000">
              <a:solidFill>
                <a:schemeClr val="accent2"/>
              </a:solidFill>
              <a:latin typeface="Lucida Console" panose="020B0609040504020204" pitchFamily="49" charset="0"/>
            </a:endParaRPr>
          </a:p>
          <a:p>
            <a:pPr algn="l" rtl="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  private int</a:t>
            </a:r>
            <a:r>
              <a:rPr lang="en-US" altLang="et-EE" sz="2000">
                <a:latin typeface="Lucida Console" panose="020B0609040504020204" pitchFamily="49" charset="0"/>
              </a:rPr>
              <a:t> hours, minutes,seconds;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  public</a:t>
            </a:r>
            <a:r>
              <a:rPr lang="en-US" altLang="et-EE" sz="2000">
                <a:latin typeface="Lucida Console" panose="020B0609040504020204" pitchFamily="49" charset="0"/>
              </a:rPr>
              <a:t> Clock(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h,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m,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s){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latin typeface="Lucida Console" panose="020B0609040504020204" pitchFamily="49" charset="0"/>
              </a:rPr>
              <a:t>     hours = h;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latin typeface="Lucida Console" panose="020B0609040504020204" pitchFamily="49" charset="0"/>
              </a:rPr>
              <a:t>     minutes = m;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latin typeface="Lucida Console" panose="020B0609040504020204" pitchFamily="49" charset="0"/>
              </a:rPr>
              <a:t>     seconds = s;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latin typeface="Lucida Console" panose="020B0609040504020204" pitchFamily="49" charset="0"/>
              </a:rPr>
              <a:t>   }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et-EE" sz="2000">
                <a:latin typeface="Lucida Console" panose="020B0609040504020204" pitchFamily="49" charset="0"/>
              </a:rPr>
              <a:t>   </a:t>
            </a:r>
            <a:r>
              <a:rPr lang="en-US" altLang="et-EE" sz="2000">
                <a:solidFill>
                  <a:schemeClr val="accent1"/>
                </a:solidFill>
                <a:latin typeface="Lucida Console" panose="020B0609040504020204" pitchFamily="49" charset="0"/>
              </a:rPr>
              <a:t>// …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EEC899CF-53B4-4167-B4D6-6B88F3A0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066800"/>
            <a:ext cx="1371600" cy="457200"/>
          </a:xfrm>
          <a:prstGeom prst="rect">
            <a:avLst/>
          </a:prstGeom>
          <a:solidFill>
            <a:srgbClr val="C0C6E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01719E49-D120-4D18-BC13-83A4A8227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0668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t-EE"/>
              <a:t> C:</a:t>
            </a:r>
            <a:endParaRPr lang="en-US" altLang="he-IL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9575054E-8657-40AA-A37A-FCF098AEE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2514600" cy="1828800"/>
          </a:xfrm>
          <a:prstGeom prst="rect">
            <a:avLst/>
          </a:prstGeom>
          <a:solidFill>
            <a:srgbClr val="C0C6E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t-EE"/>
          </a:p>
        </p:txBody>
      </p:sp>
      <p:sp>
        <p:nvSpPr>
          <p:cNvPr id="40967" name="Line 7">
            <a:extLst>
              <a:ext uri="{FF2B5EF4-FFF2-40B4-BE49-F238E27FC236}">
                <a16:creationId xmlns:a16="http://schemas.microsoft.com/office/drawing/2014/main" id="{7EBE5C51-5142-433E-96F2-93EBB3E49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048000"/>
            <a:ext cx="1752600" cy="0"/>
          </a:xfrm>
          <a:prstGeom prst="line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881D199F-E49C-4940-8E4A-9DD3D2131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667001"/>
            <a:ext cx="60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t-EE" sz="2000"/>
              <a:t>10</a:t>
            </a:r>
          </a:p>
          <a:p>
            <a:pPr algn="l">
              <a:spcBef>
                <a:spcPct val="50000"/>
              </a:spcBef>
            </a:pPr>
            <a:r>
              <a:rPr lang="en-US" altLang="et-EE" sz="2000"/>
              <a:t>45</a:t>
            </a:r>
          </a:p>
          <a:p>
            <a:pPr algn="l">
              <a:spcBef>
                <a:spcPct val="50000"/>
              </a:spcBef>
            </a:pPr>
            <a:r>
              <a:rPr lang="en-US" altLang="et-EE" sz="2000"/>
              <a:t>0</a:t>
            </a:r>
            <a:endParaRPr lang="en-US" altLang="he-IL" sz="2000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EE0F9334-204C-4480-AF55-5D8DE9135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129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1E680A86-C268-4553-875E-DFA62F0D4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"/>
            <a:ext cx="5867400" cy="9906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FF9900"/>
              </a:buClr>
              <a:buSzPct val="9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6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SzPct val="9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9pPr>
          </a:lstStyle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Clock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 </a:t>
            </a:r>
            <a:r>
              <a:rPr lang="en-US" altLang="et-EE" sz="2000">
                <a:latin typeface="Lucida Console" panose="020B0609040504020204" pitchFamily="49" charset="0"/>
              </a:rPr>
              <a:t>c;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c =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 new </a:t>
            </a:r>
            <a:r>
              <a:rPr lang="en-US" altLang="et-EE" sz="2000">
                <a:latin typeface="Lucida Console" panose="020B0609040504020204" pitchFamily="49" charset="0"/>
              </a:rPr>
              <a:t>Clock(10,45,0);</a:t>
            </a:r>
          </a:p>
          <a:p>
            <a:pPr>
              <a:spcAft>
                <a:spcPct val="20000"/>
              </a:spcAft>
              <a:buFontTx/>
              <a:buNone/>
            </a:pPr>
            <a:endParaRPr lang="en-US" altLang="et-EE" sz="200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sp>
        <p:nvSpPr>
          <p:cNvPr id="40971" name="AutoShape 11">
            <a:extLst>
              <a:ext uri="{FF2B5EF4-FFF2-40B4-BE49-F238E27FC236}">
                <a16:creationId xmlns:a16="http://schemas.microsoft.com/office/drawing/2014/main" id="{1F6B92CA-40FA-4A0E-8D41-231AE50E3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"/>
            <a:ext cx="1524000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D52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72" name="AutoShape 12">
            <a:extLst>
              <a:ext uri="{FF2B5EF4-FFF2-40B4-BE49-F238E27FC236}">
                <a16:creationId xmlns:a16="http://schemas.microsoft.com/office/drawing/2014/main" id="{D021AE75-037A-4D51-AC89-EEB200335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295400"/>
            <a:ext cx="3124200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D52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73" name="AutoShape 13">
            <a:extLst>
              <a:ext uri="{FF2B5EF4-FFF2-40B4-BE49-F238E27FC236}">
                <a16:creationId xmlns:a16="http://schemas.microsoft.com/office/drawing/2014/main" id="{FFA4361A-0273-424B-BF8B-9D511E8C9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2209800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D52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74" name="AutoShape 14">
            <a:extLst>
              <a:ext uri="{FF2B5EF4-FFF2-40B4-BE49-F238E27FC236}">
                <a16:creationId xmlns:a16="http://schemas.microsoft.com/office/drawing/2014/main" id="{31FC47A9-293C-4EB6-A511-C7EFCB8D1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24200"/>
            <a:ext cx="5486400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D52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cxnSp>
        <p:nvCxnSpPr>
          <p:cNvPr id="40975" name="AutoShape 15">
            <a:extLst>
              <a:ext uri="{FF2B5EF4-FFF2-40B4-BE49-F238E27FC236}">
                <a16:creationId xmlns:a16="http://schemas.microsoft.com/office/drawing/2014/main" id="{7FFA6E89-EE8E-4655-8122-056C8465A80F}"/>
              </a:ext>
            </a:extLst>
          </p:cNvPr>
          <p:cNvCxnSpPr>
            <a:cxnSpLocks noChangeShapeType="1"/>
            <a:stCxn id="40972" idx="3"/>
            <a:endCxn id="40974" idx="0"/>
          </p:cNvCxnSpPr>
          <p:nvPr/>
        </p:nvCxnSpPr>
        <p:spPr bwMode="auto">
          <a:xfrm flipH="1">
            <a:off x="4800601" y="1485901"/>
            <a:ext cx="771525" cy="1628775"/>
          </a:xfrm>
          <a:prstGeom prst="bentConnector4">
            <a:avLst>
              <a:gd name="adj1" fmla="val -282514"/>
              <a:gd name="adj2" fmla="val 86449"/>
            </a:avLst>
          </a:prstGeom>
          <a:noFill/>
          <a:ln w="19050">
            <a:solidFill>
              <a:srgbClr val="BD520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6" name="AutoShape 16">
            <a:extLst>
              <a:ext uri="{FF2B5EF4-FFF2-40B4-BE49-F238E27FC236}">
                <a16:creationId xmlns:a16="http://schemas.microsoft.com/office/drawing/2014/main" id="{D0234060-F243-4642-9B42-90F5EBA546C1}"/>
              </a:ext>
            </a:extLst>
          </p:cNvPr>
          <p:cNvCxnSpPr>
            <a:cxnSpLocks noChangeShapeType="1"/>
            <a:stCxn id="40973" idx="2"/>
            <a:endCxn id="40977" idx="1"/>
          </p:cNvCxnSpPr>
          <p:nvPr/>
        </p:nvCxnSpPr>
        <p:spPr bwMode="auto">
          <a:xfrm rot="16200000" flipV="1">
            <a:off x="1133476" y="2171701"/>
            <a:ext cx="3019425" cy="1647825"/>
          </a:xfrm>
          <a:prstGeom prst="bentConnector4">
            <a:avLst>
              <a:gd name="adj1" fmla="val -11199"/>
              <a:gd name="adj2" fmla="val 113296"/>
            </a:avLst>
          </a:prstGeom>
          <a:noFill/>
          <a:ln w="19050">
            <a:solidFill>
              <a:srgbClr val="BD520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7" name="AutoShape 17">
            <a:extLst>
              <a:ext uri="{FF2B5EF4-FFF2-40B4-BE49-F238E27FC236}">
                <a16:creationId xmlns:a16="http://schemas.microsoft.com/office/drawing/2014/main" id="{632B07AB-0919-478E-8BDC-241739476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95400"/>
            <a:ext cx="609600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D52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40978" name="Text Box 18">
            <a:extLst>
              <a:ext uri="{FF2B5EF4-FFF2-40B4-BE49-F238E27FC236}">
                <a16:creationId xmlns:a16="http://schemas.microsoft.com/office/drawing/2014/main" id="{0527DECD-9621-478F-B34A-504A4369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1"/>
            <a:ext cx="137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6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t-EE" sz="2000"/>
              <a:t>hours:</a:t>
            </a:r>
          </a:p>
          <a:p>
            <a:pPr algn="l">
              <a:spcBef>
                <a:spcPct val="50000"/>
              </a:spcBef>
            </a:pPr>
            <a:r>
              <a:rPr lang="en-US" altLang="et-EE" sz="2000"/>
              <a:t>Minutes:</a:t>
            </a:r>
          </a:p>
          <a:p>
            <a:pPr algn="l">
              <a:spcBef>
                <a:spcPct val="50000"/>
              </a:spcBef>
            </a:pPr>
            <a:r>
              <a:rPr lang="en-US" altLang="et-EE" sz="2000"/>
              <a:t>Seconds:</a:t>
            </a:r>
          </a:p>
        </p:txBody>
      </p:sp>
    </p:spTree>
    <p:extLst>
      <p:ext uri="{BB962C8B-B14F-4D97-AF65-F5344CB8AC3E}">
        <p14:creationId xmlns:p14="http://schemas.microsoft.com/office/powerpoint/2010/main" val="1951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  <p:bldP spid="40966" grpId="0" animBg="1" autoUpdateAnimBg="0"/>
      <p:bldP spid="40968" grpId="0" autoUpdateAnimBg="0"/>
      <p:bldP spid="409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AF0DDAC-9472-4A58-8BBE-7582AC911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Constructor Overloading example</a:t>
            </a:r>
            <a:endParaRPr lang="en-US" altLang="he-IL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4234C2F-A2B8-4C9F-80B0-8B8F59F76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12235"/>
            <a:ext cx="8382000" cy="40386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FF9900"/>
              </a:buClr>
              <a:buSzPct val="9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6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SzPct val="9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9pPr>
          </a:lstStyle>
          <a:p>
            <a:pPr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</a:t>
            </a:r>
            <a:r>
              <a:rPr lang="en-US" altLang="et-EE" sz="2000">
                <a:latin typeface="Lucida Console" panose="020B0609040504020204" pitchFamily="49" charset="0"/>
              </a:rPr>
              <a:t> Clock(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h,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m,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s){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   hours = h;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   minutes = m;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   seconds = s;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</a:t>
            </a:r>
            <a:r>
              <a:rPr lang="en-US" altLang="et-EE" sz="2000">
                <a:latin typeface="Lucida Console" panose="020B0609040504020204" pitchFamily="49" charset="0"/>
              </a:rPr>
              <a:t> Clock(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h) {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  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this</a:t>
            </a:r>
            <a:r>
              <a:rPr lang="en-US" altLang="et-EE" sz="2000">
                <a:latin typeface="Lucida Console" panose="020B0609040504020204" pitchFamily="49" charset="0"/>
              </a:rPr>
              <a:t>(h, 0 ,0);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</a:t>
            </a:r>
            <a:r>
              <a:rPr lang="en-US" altLang="et-EE" sz="2000">
                <a:latin typeface="Lucida Console" panose="020B0609040504020204" pitchFamily="49" charset="0"/>
              </a:rPr>
              <a:t> Clock() {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  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this</a:t>
            </a:r>
            <a:r>
              <a:rPr lang="en-US" altLang="et-EE" sz="2000">
                <a:latin typeface="Lucida Console" panose="020B0609040504020204" pitchFamily="49" charset="0"/>
              </a:rPr>
              <a:t>(12);</a:t>
            </a:r>
          </a:p>
          <a:p>
            <a:pPr>
              <a:buFontTx/>
              <a:buNone/>
            </a:pPr>
            <a:r>
              <a:rPr lang="en-US" altLang="et-EE" sz="200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327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43D1A56-10F5-4DDF-9A6C-5CF83F867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Visibility Modifiers - Members</a:t>
            </a:r>
            <a:endParaRPr lang="en-US" altLang="he-IL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EE54897-3F08-4DAE-AE30-2918A8555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altLang="et-EE" dirty="0"/>
              <a:t>A member is a field, a method or a constructor of the class.</a:t>
            </a:r>
          </a:p>
          <a:p>
            <a:pPr>
              <a:buSzPct val="75000"/>
            </a:pPr>
            <a:r>
              <a:rPr lang="en-US" altLang="et-EE" dirty="0"/>
              <a:t>Members of a class can be declared as </a:t>
            </a:r>
            <a:r>
              <a:rPr lang="en-US" altLang="et-EE" dirty="0">
                <a:latin typeface="Courier New" panose="02070309020205020404" pitchFamily="49" charset="0"/>
              </a:rPr>
              <a:t>private</a:t>
            </a:r>
            <a:r>
              <a:rPr lang="en-US" altLang="et-EE" b="1" dirty="0"/>
              <a:t>, </a:t>
            </a:r>
            <a:r>
              <a:rPr lang="en-US" altLang="et-EE" dirty="0">
                <a:latin typeface="Courier New" panose="02070309020205020404" pitchFamily="49" charset="0"/>
              </a:rPr>
              <a:t>protected</a:t>
            </a:r>
            <a:r>
              <a:rPr lang="en-US" altLang="et-EE" dirty="0"/>
              <a:t>, </a:t>
            </a:r>
            <a:r>
              <a:rPr lang="en-US" altLang="et-EE" dirty="0">
                <a:latin typeface="Courier New" panose="02070309020205020404" pitchFamily="49" charset="0"/>
              </a:rPr>
              <a:t>public</a:t>
            </a:r>
            <a:r>
              <a:rPr lang="en-US" altLang="et-EE" dirty="0"/>
              <a:t> or without a visibility modifier:</a:t>
            </a:r>
          </a:p>
          <a:p>
            <a:pPr>
              <a:buSzPct val="75000"/>
            </a:pPr>
            <a:endParaRPr lang="en-US" altLang="et-EE" dirty="0"/>
          </a:p>
          <a:p>
            <a:pPr>
              <a:buSzPct val="75000"/>
            </a:pPr>
            <a:endParaRPr lang="en-US" altLang="et-EE" dirty="0"/>
          </a:p>
          <a:p>
            <a:pPr>
              <a:buSzPct val="75000"/>
            </a:pPr>
            <a:endParaRPr lang="en-US" altLang="et-EE" dirty="0"/>
          </a:p>
          <a:p>
            <a:pPr>
              <a:buSzPct val="75000"/>
            </a:pPr>
            <a:endParaRPr lang="en-US" altLang="et-EE" dirty="0"/>
          </a:p>
          <a:p>
            <a:endParaRPr lang="en-US" altLang="et-EE" dirty="0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27ABEBBB-3674-42EB-89F4-AFEB91CB4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391694"/>
            <a:ext cx="8305800" cy="12192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FF9900"/>
              </a:buClr>
              <a:buSzPct val="9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6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2pPr>
            <a:lvl3pPr marL="1143000" indent="-228600" algn="l">
              <a:spcBef>
                <a:spcPct val="20000"/>
              </a:spcBef>
              <a:buClr>
                <a:srgbClr val="A50021"/>
              </a:buClr>
              <a:buSzPct val="9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Times New Roman (Hebrew)" charset="0"/>
              </a:defRPr>
            </a:lvl9pPr>
          </a:lstStyle>
          <a:p>
            <a:pPr>
              <a:buSzPct val="75000"/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private</a:t>
            </a:r>
            <a:r>
              <a:rPr lang="en-US" altLang="et-EE" sz="2000">
                <a:latin typeface="Lucida Console" panose="020B0609040504020204" pitchFamily="49" charset="0"/>
              </a:rPr>
              <a:t> </a:t>
            </a: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hours; </a:t>
            </a:r>
          </a:p>
          <a:p>
            <a:pPr>
              <a:buSzPct val="75000"/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t-EE" sz="2000">
                <a:latin typeface="Lucida Console" panose="020B0609040504020204" pitchFamily="49" charset="0"/>
              </a:rPr>
              <a:t> hours;</a:t>
            </a:r>
          </a:p>
          <a:p>
            <a:pPr>
              <a:buSzPct val="75000"/>
              <a:buFontTx/>
              <a:buNone/>
            </a:pPr>
            <a:r>
              <a:rPr lang="en-US" altLang="et-EE" sz="2000">
                <a:solidFill>
                  <a:schemeClr val="accent2"/>
                </a:solidFill>
                <a:latin typeface="Lucida Console" panose="020B0609040504020204" pitchFamily="49" charset="0"/>
              </a:rPr>
              <a:t>public int</a:t>
            </a:r>
            <a:r>
              <a:rPr lang="en-US" altLang="et-EE" sz="2000">
                <a:latin typeface="Lucida Console" panose="020B0609040504020204" pitchFamily="49" charset="0"/>
              </a:rPr>
              <a:t> hours;</a:t>
            </a:r>
            <a:endParaRPr lang="en-US" altLang="et-EE" sz="200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4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3CFA1A58-7DFB-4CDD-B605-675EF23051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32AD17-756F-498F-9E95-CEBA71C35C2B}" type="slidenum">
              <a:rPr lang="he-IL" altLang="et-EE" sz="1200"/>
              <a:pPr/>
              <a:t>8</a:t>
            </a:fld>
            <a:endParaRPr lang="en-US" altLang="et-EE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BF033ED-79E6-499E-A547-73F193161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Accessibility Options</a:t>
            </a:r>
          </a:p>
        </p:txBody>
      </p:sp>
      <p:sp>
        <p:nvSpPr>
          <p:cNvPr id="980995" name="Rectangle 3">
            <a:extLst>
              <a:ext uri="{FF2B5EF4-FFF2-40B4-BE49-F238E27FC236}">
                <a16:creationId xmlns:a16="http://schemas.microsoft.com/office/drawing/2014/main" id="{765B3696-6D40-4EC8-A559-B7074693A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498851"/>
            <a:ext cx="8229600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0000"/>
            </a:pPr>
            <a:r>
              <a:rPr lang="en-US" altLang="et-EE" b="1" u="sng"/>
              <a:t>Example</a:t>
            </a:r>
            <a:r>
              <a:rPr lang="en-US" altLang="et-EE" b="1"/>
              <a:t>:</a:t>
            </a:r>
          </a:p>
          <a:p>
            <a:pPr eaLnBrk="1" hangingPunct="1">
              <a:spcBef>
                <a:spcPct val="50000"/>
              </a:spcBef>
              <a:buSzPct val="70000"/>
            </a:pPr>
            <a:endParaRPr lang="en-US" altLang="et-EE" sz="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class Person {</a:t>
            </a: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t-EE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t-EE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t-EE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t-EE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java.util.Date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birthDate;</a:t>
            </a: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t-EE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id; // </a:t>
            </a:r>
            <a:r>
              <a:rPr lang="en-US" altLang="et-EE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accessibility = package</a:t>
            </a: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t-EE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 Person() {}</a:t>
            </a:r>
          </a:p>
          <a:p>
            <a:pPr eaLnBrk="1" hangingPunct="1">
              <a:buSzPct val="70000"/>
            </a:pPr>
            <a:r>
              <a:rPr lang="en-US" altLang="et-EE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t-EE" sz="1800" b="1"/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3989CA15-8F47-4768-BAB3-46AA120A1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6" y="1114425"/>
            <a:ext cx="6899275" cy="2203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marL="342900" indent="-342900" defTabSz="912813" eaLnBrk="0" hangingPunct="0"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3050" indent="-271463" defTabSz="912813" eaLnBrk="0" hangingPunct="0"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633413" algn="l"/>
                <a:tab pos="987425" algn="l"/>
                <a:tab pos="2876550" algn="l"/>
                <a:tab pos="331787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60000"/>
              </a:spcBef>
              <a:buSzTx/>
              <a:buFontTx/>
              <a:buNone/>
            </a:pPr>
            <a:br>
              <a:rPr lang="en-US" altLang="et-EE" sz="1000"/>
            </a:br>
            <a:r>
              <a:rPr lang="en-US" altLang="et-EE" b="1"/>
              <a:t>Four accessibility options:</a:t>
            </a:r>
            <a:br>
              <a:rPr lang="en-US" altLang="et-EE" b="1"/>
            </a:br>
            <a:r>
              <a:rPr lang="en-US" altLang="et-EE" sz="2000" b="1"/>
              <a:t>–	public	 –	(default) = “package” **</a:t>
            </a:r>
            <a:br>
              <a:rPr lang="en-US" altLang="et-EE" sz="2000" b="1"/>
            </a:br>
            <a:r>
              <a:rPr lang="en-US" altLang="et-EE" sz="2000" b="1"/>
              <a:t>–	protected *	 –	private</a:t>
            </a:r>
            <a:br>
              <a:rPr lang="en-US" altLang="et-EE" sz="2000" b="1"/>
            </a:br>
            <a:br>
              <a:rPr lang="en-US" altLang="et-EE" sz="1600" b="1"/>
            </a:br>
            <a:r>
              <a:rPr lang="en-US" altLang="et-EE" sz="1800" b="1"/>
              <a:t>*	protected is also accessible by package</a:t>
            </a:r>
            <a:br>
              <a:rPr lang="en-US" altLang="et-EE" sz="1800" b="1"/>
            </a:br>
            <a:r>
              <a:rPr lang="en-US" altLang="et-EE" sz="1800" b="1"/>
              <a:t>**	called also “package-private” or “package-friendly”</a:t>
            </a:r>
          </a:p>
        </p:txBody>
      </p:sp>
    </p:spTree>
    <p:extLst>
      <p:ext uri="{BB962C8B-B14F-4D97-AF65-F5344CB8AC3E}">
        <p14:creationId xmlns:p14="http://schemas.microsoft.com/office/powerpoint/2010/main" val="36397134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94F60955-CD38-46EA-9486-AB5138463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BA3ED9-1404-44C0-99CD-4848631CF726}" type="slidenum">
              <a:rPr lang="he-IL" altLang="et-EE" sz="1200"/>
              <a:pPr/>
              <a:t>9</a:t>
            </a:fld>
            <a:endParaRPr lang="en-US" altLang="et-EE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2B12EA9-5E7D-4A23-8FD5-CBB208042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The ‘this’ keyword</a:t>
            </a:r>
          </a:p>
        </p:txBody>
      </p:sp>
      <p:sp>
        <p:nvSpPr>
          <p:cNvPr id="983043" name="Rectangle 3">
            <a:extLst>
              <a:ext uri="{FF2B5EF4-FFF2-40B4-BE49-F238E27FC236}">
                <a16:creationId xmlns:a16="http://schemas.microsoft.com/office/drawing/2014/main" id="{E82074ED-A3FE-49A6-BBB1-6756DD66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19339"/>
            <a:ext cx="82296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542925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0000"/>
            </a:pPr>
            <a:r>
              <a:rPr lang="en-US" altLang="et-EE" b="1" u="sng"/>
              <a:t>Example</a:t>
            </a:r>
            <a:r>
              <a:rPr lang="en-US" altLang="et-EE" b="1"/>
              <a:t>:</a:t>
            </a:r>
          </a:p>
          <a:p>
            <a:pPr eaLnBrk="1" hangingPunct="1">
              <a:spcBef>
                <a:spcPct val="50000"/>
              </a:spcBef>
              <a:buSzPct val="70000"/>
            </a:pPr>
            <a:endParaRPr lang="en-US" altLang="et-EE" sz="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public class Point {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	private int x, y;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	public Point(int x, int y) {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		this.x = x;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		this.y = y;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>
              <a:buSzPct val="70000"/>
            </a:pPr>
            <a:r>
              <a:rPr lang="en-US" altLang="et-EE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t-EE" sz="1800" b="1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8EA9F8B1-8277-415A-81B3-CF3B52A39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6" y="1114425"/>
            <a:ext cx="6899275" cy="1054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marL="342900" indent="-3429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3050" indent="-271463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60000"/>
              </a:spcBef>
              <a:buSzTx/>
              <a:buFontTx/>
              <a:buNone/>
            </a:pPr>
            <a:br>
              <a:rPr lang="en-US" altLang="et-EE" sz="1000" dirty="0"/>
            </a:br>
            <a:r>
              <a:rPr lang="en-US" altLang="et-EE" b="1" dirty="0"/>
              <a:t>In Java </a:t>
            </a:r>
            <a:r>
              <a:rPr lang="en-US" altLang="et-EE" b="1" dirty="0">
                <a:latin typeface="Courier New" panose="02070309020205020404" pitchFamily="49" charset="0"/>
              </a:rPr>
              <a:t>‘</a:t>
            </a:r>
            <a:r>
              <a:rPr lang="en-US" altLang="et-EE" b="1" dirty="0"/>
              <a:t>this</a:t>
            </a:r>
            <a:r>
              <a:rPr lang="en-US" altLang="et-EE" b="1" dirty="0">
                <a:latin typeface="Courier New" panose="02070309020205020404" pitchFamily="49" charset="0"/>
              </a:rPr>
              <a:t>’</a:t>
            </a:r>
            <a:r>
              <a:rPr lang="en-US" altLang="et-EE" b="1" dirty="0"/>
              <a:t> is a </a:t>
            </a:r>
            <a:r>
              <a:rPr lang="en-US" altLang="et-EE" b="1" u="sng" dirty="0"/>
              <a:t>reference</a:t>
            </a:r>
            <a:r>
              <a:rPr lang="en-US" altLang="et-EE" b="1" dirty="0"/>
              <a:t> to myself</a:t>
            </a:r>
            <a:br>
              <a:rPr lang="en-US" altLang="et-EE" b="1" dirty="0"/>
            </a:br>
            <a:endParaRPr lang="en-US" altLang="et-EE" b="1" dirty="0"/>
          </a:p>
        </p:txBody>
      </p:sp>
      <p:sp>
        <p:nvSpPr>
          <p:cNvPr id="983045" name="Rectangle 5">
            <a:extLst>
              <a:ext uri="{FF2B5EF4-FFF2-40B4-BE49-F238E27FC236}">
                <a16:creationId xmlns:a16="http://schemas.microsoft.com/office/drawing/2014/main" id="{61DBEF9C-09F3-4B47-B36C-2AA4F71A7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9" y="5313364"/>
            <a:ext cx="8137525" cy="7826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72000" anchor="ctr"/>
          <a:lstStyle>
            <a:lvl1pPr marL="342900" indent="-3429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3050" indent="-271463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tabLst>
                <a:tab pos="722313" algn="l"/>
                <a:tab pos="1519238" algn="l"/>
              </a:tabLst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SzTx/>
              <a:buFontTx/>
              <a:buNone/>
            </a:pPr>
            <a:br>
              <a:rPr lang="en-US" altLang="et-EE" sz="1000"/>
            </a:br>
            <a:r>
              <a:rPr lang="en-US" altLang="et-EE" sz="2000" b="1"/>
              <a:t>The </a:t>
            </a:r>
            <a:r>
              <a:rPr lang="en-US" altLang="et-EE" sz="2000" b="1">
                <a:latin typeface="Courier New" panose="02070309020205020404" pitchFamily="49" charset="0"/>
              </a:rPr>
              <a:t>‘</a:t>
            </a:r>
            <a:r>
              <a:rPr lang="en-US" altLang="et-EE" sz="2000" b="1"/>
              <a:t>this</a:t>
            </a:r>
            <a:r>
              <a:rPr lang="en-US" altLang="et-EE" sz="2000" b="1">
                <a:latin typeface="Courier New" panose="02070309020205020404" pitchFamily="49" charset="0"/>
              </a:rPr>
              <a:t>’</a:t>
            </a:r>
            <a:r>
              <a:rPr lang="en-US" altLang="et-EE" sz="2000" b="1"/>
              <a:t> keyword is also used to call another constructor of the same class </a:t>
            </a:r>
            <a:r>
              <a:rPr lang="en-US" altLang="et-EE" sz="2000" b="1">
                <a:latin typeface="Courier New" panose="02070309020205020404" pitchFamily="49" charset="0"/>
              </a:rPr>
              <a:t>–</a:t>
            </a:r>
            <a:r>
              <a:rPr lang="en-US" altLang="et-EE" sz="2000" b="1"/>
              <a:t> we will see that later</a:t>
            </a:r>
          </a:p>
        </p:txBody>
      </p:sp>
    </p:spTree>
    <p:extLst>
      <p:ext uri="{BB962C8B-B14F-4D97-AF65-F5344CB8AC3E}">
        <p14:creationId xmlns:p14="http://schemas.microsoft.com/office/powerpoint/2010/main" val="260623630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/>
      <p:bldP spid="983045" grpId="0" animBg="1"/>
    </p:bld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496</Words>
  <Application>Microsoft Office PowerPoint</Application>
  <PresentationFormat>Widescreen</PresentationFormat>
  <Paragraphs>122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Lucida Console</vt:lpstr>
      <vt:lpstr>Tahoma</vt:lpstr>
      <vt:lpstr>Times New Roman</vt:lpstr>
      <vt:lpstr>Times New Roman (Hebrew)</vt:lpstr>
      <vt:lpstr>Trebuchet MS</vt:lpstr>
      <vt:lpstr>Wingdings 2</vt:lpstr>
      <vt:lpstr>Office'i kujundus</vt:lpstr>
      <vt:lpstr>Classes and Objects</vt:lpstr>
      <vt:lpstr>Diagram of program structure</vt:lpstr>
      <vt:lpstr>Solution: Objects</vt:lpstr>
      <vt:lpstr>Instance Variables</vt:lpstr>
      <vt:lpstr>Clock constructor invoked</vt:lpstr>
      <vt:lpstr>Constructor Overloading example</vt:lpstr>
      <vt:lpstr>Visibility Modifiers - Members</vt:lpstr>
      <vt:lpstr>Accessibility Options</vt:lpstr>
      <vt:lpstr>The ‘this’ keyword</vt:lpstr>
      <vt:lpstr>Defining constants</vt:lpstr>
      <vt:lpstr>API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Peeter Lorents</dc:creator>
  <cp:lastModifiedBy>Erika Matsak</cp:lastModifiedBy>
  <cp:revision>12</cp:revision>
  <dcterms:created xsi:type="dcterms:W3CDTF">2018-02-12T19:41:40Z</dcterms:created>
  <dcterms:modified xsi:type="dcterms:W3CDTF">2018-02-13T06:37:09Z</dcterms:modified>
</cp:coreProperties>
</file>