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500" r:id="rId5"/>
    <p:sldId id="501" r:id="rId6"/>
    <p:sldId id="499" r:id="rId7"/>
    <p:sldId id="425" r:id="rId8"/>
    <p:sldId id="426" r:id="rId9"/>
    <p:sldId id="42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0A9BF-DB61-4E8E-934E-9C77C284AEB2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F6EDE-E602-4801-BEA0-FFA0DD98CB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181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>
            <a:extLst>
              <a:ext uri="{FF2B5EF4-FFF2-40B4-BE49-F238E27FC236}">
                <a16:creationId xmlns:a16="http://schemas.microsoft.com/office/drawing/2014/main" id="{F4180F7A-29FC-4473-84EC-8F3BA12ED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700" y="762000"/>
            <a:ext cx="4979988" cy="3733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endParaRPr lang="et-EE" altLang="en-US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A1C1B4DE-5204-4290-9242-0EACA7C75FB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724400"/>
            <a:ext cx="4951413" cy="44196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23172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List&lt;Integer&gt; is a parameterized type, parameterized by the type</a:t>
            </a:r>
            <a:r>
              <a:rPr lang="en-US" baseline="0" dirty="0"/>
              <a:t> argument &lt;Integer&gt;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Arrays.asList</a:t>
            </a:r>
            <a:r>
              <a:rPr lang="en-US" baseline="0" dirty="0"/>
              <a:t> method returns a fixed-size list backed by an array; it can take “</a:t>
            </a:r>
            <a:r>
              <a:rPr lang="en-US" baseline="0" dirty="0" err="1"/>
              <a:t>vararg</a:t>
            </a:r>
            <a:r>
              <a:rPr lang="en-US" baseline="0" dirty="0"/>
              <a:t>” arguments</a:t>
            </a:r>
          </a:p>
          <a:p>
            <a:r>
              <a:rPr lang="en-US" dirty="0" err="1"/>
              <a:t>forEach</a:t>
            </a:r>
            <a:r>
              <a:rPr lang="en-US" dirty="0"/>
              <a:t> is a method that takes as input a function and calls the function for each value on the list</a:t>
            </a:r>
          </a:p>
          <a:p>
            <a:r>
              <a:rPr lang="en-US" dirty="0"/>
              <a:t>Note the absence of type declarations in the lambda;</a:t>
            </a:r>
            <a:r>
              <a:rPr lang="en-US" baseline="0" dirty="0"/>
              <a:t> the Java 8 compiler does type inference</a:t>
            </a:r>
          </a:p>
          <a:p>
            <a:r>
              <a:rPr lang="en-US" baseline="0" dirty="0"/>
              <a:t>Java 8 is still statically typed</a:t>
            </a:r>
            <a:endParaRPr lang="en-US" dirty="0"/>
          </a:p>
          <a:p>
            <a:r>
              <a:rPr lang="en-US" dirty="0"/>
              <a:t>Braces are not needed</a:t>
            </a:r>
            <a:r>
              <a:rPr lang="en-US" baseline="0" dirty="0"/>
              <a:t> for single-line lambdas (but could be used if desired).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94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braces are needed to enclose a multiline</a:t>
            </a:r>
            <a:r>
              <a:rPr lang="en-US" baseline="0" dirty="0"/>
              <a:t> lambda expression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as with ordinary functions, you can define local variables inside the lambda expression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38302-14C2-7545-B55B-653A547C50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10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B2392-06F8-4BBF-AEB7-CE3420529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80784-2154-4F7A-A2A3-72C754E5E9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0E1BD-FD37-4CD0-BCC9-083675987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2810D-3E13-4728-9163-9E7E592E5CE9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74042-E88C-437D-9CC7-E655EF1CD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0644B-9FCA-4D07-A2E8-2354E54D9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DCA8-C451-4A83-8CA8-39CB4801C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619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C19D6-87DE-49A9-9719-5E90C6923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3FA86-CB31-470A-9BB7-A426561D1A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29C8B-CBBD-40DE-B17E-ABEFB1F7A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2810D-3E13-4728-9163-9E7E592E5CE9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16671-B193-4112-BE28-62977E48B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D6F94-6998-4DDE-958B-A72A6F496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DCA8-C451-4A83-8CA8-39CB4801C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21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1B1CF2-567F-4A03-A370-AF73EEC394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54B37C-4166-4FF6-A9DE-DF3DCD6DA4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0753D-CE4F-429E-8469-5D1093374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2810D-3E13-4728-9163-9E7E592E5CE9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B69F0-0F3E-4CDA-A1F9-105059E02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0DC24-B468-46F8-8630-7C65732E1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DCA8-C451-4A83-8CA8-39CB4801C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779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88D37-E800-4B9E-899A-0C708A164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60A7B-1DD4-4A31-B6F0-23EE152F3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A2BDE-2490-46BD-AA22-8F57D7853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2810D-3E13-4728-9163-9E7E592E5CE9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65C72-82B2-49BF-8B76-EC1280FCB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A2671-0277-4307-9573-909C677E5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DCA8-C451-4A83-8CA8-39CB4801C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23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3299C-EB28-4CA2-B1BA-B3E001D3C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FC7FE-E945-4E98-A589-43F309005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61E41-C076-4953-9C00-39B764DD4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2810D-3E13-4728-9163-9E7E592E5CE9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9CEA8-E25F-4EA7-9BB5-F43811DEF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7A8D3-4B4E-4090-9839-438C8ED23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DCA8-C451-4A83-8CA8-39CB4801C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58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21B65-66A9-42CB-A600-CF5B36BB2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D6B32-5120-48E7-B969-A53B64A93E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FBEB6A-B398-47F9-B9BD-DF5964983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CEDC4A-021E-4DC5-8608-04BE91918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2810D-3E13-4728-9163-9E7E592E5CE9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BFD62C-B3CE-4745-9851-49D037278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8D912F-65C4-462D-978E-727D1C2E6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DCA8-C451-4A83-8CA8-39CB4801C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0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B79E0-20B3-4B3D-B3FB-3B064EE95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ECFE1-C22B-4D48-B660-90CD40B14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5A17F0-8DB6-469E-9B36-BB7490E9B4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74428C-67D8-48C3-87CC-DCB8841582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6F3DDF-1B21-44FD-9D8C-CD8BBDF57E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239F2A-05ED-4788-9BF0-E47EE06F7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2810D-3E13-4728-9163-9E7E592E5CE9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8E75B0-C917-4870-98A9-02E010B4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451D88-1C77-4880-8B8E-1904D95D2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DCA8-C451-4A83-8CA8-39CB4801C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67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C88C4-5779-4722-8821-7AF6F436C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335BA8-8D78-4496-87F3-D59CDFBB4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2810D-3E13-4728-9163-9E7E592E5CE9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C0E172-4B7E-4E9A-8FA9-FA42C67D9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A659F3-D7E1-4262-BF3F-2D94942F4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DCA8-C451-4A83-8CA8-39CB4801C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32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CCEB98-B523-47A2-B384-2E2852485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2810D-3E13-4728-9163-9E7E592E5CE9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D25718-4867-44E2-931A-55E12C5D0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3AC0F4-E5A3-4C87-A331-1D1E4CEED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DCA8-C451-4A83-8CA8-39CB4801C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170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70A07-A036-4E56-822E-D00AE4A45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559A5-4829-442B-9675-F49330D25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07ED96-7726-4F3E-8E1A-59EE4369B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5D733-E478-4103-A3DB-3152712B3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2810D-3E13-4728-9163-9E7E592E5CE9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4DEBC-1273-49FC-8118-2EE806B58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5CC10F-A616-4657-9B9A-2FA4FE996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DCA8-C451-4A83-8CA8-39CB4801C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56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B4346-829D-487B-8776-F12E523F4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4B9F2E-3ABB-4A07-B93E-6A3D8413EF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91585-DCE2-4EBD-B8B6-680538560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D236F2-3B0D-4A49-979E-17CF9A858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2810D-3E13-4728-9163-9E7E592E5CE9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15EF6-9D84-4DE0-8C1A-781ADBA6D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A6AF0-5623-488C-AD9A-CF5DA9B49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CDCA8-C451-4A83-8CA8-39CB4801C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35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B2D9F4-540C-4882-82BB-4B7A3077A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F7228C-4832-417E-BEB8-D3D588940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1A418-4545-4757-AA43-3E71B56726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2810D-3E13-4728-9163-9E7E592E5CE9}" type="datetimeFigureOut">
              <a:rPr lang="en-GB" smtClean="0"/>
              <a:t>14/04/2018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B7709-737A-49F5-99F0-085FB77038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53338-18A2-42CC-9B29-54E61A6183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CDCA8-C451-4A83-8CA8-39CB4801CE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58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FEB20-22F3-4BBB-ABAD-2DCCF41274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lambda</a:t>
            </a:r>
          </a:p>
        </p:txBody>
      </p:sp>
    </p:spTree>
    <p:extLst>
      <p:ext uri="{BB962C8B-B14F-4D97-AF65-F5344CB8AC3E}">
        <p14:creationId xmlns:p14="http://schemas.microsoft.com/office/powerpoint/2010/main" val="61542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64560-3054-4992-A463-834F7314C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lambda expression is composed of three parts.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DB68C4C-43DA-4652-A59D-22B14C7448E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381375" y="3635534"/>
          <a:ext cx="5429250" cy="731520"/>
        </p:xfrm>
        <a:graphic>
          <a:graphicData uri="http://schemas.openxmlformats.org/drawingml/2006/table">
            <a:tbl>
              <a:tblPr/>
              <a:tblGrid>
                <a:gridCol w="1809750">
                  <a:extLst>
                    <a:ext uri="{9D8B030D-6E8A-4147-A177-3AD203B41FA5}">
                      <a16:colId xmlns:a16="http://schemas.microsoft.com/office/drawing/2014/main" val="503762886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178650696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41108575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</a:rPr>
                        <a:t>Argument List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</a:rPr>
                        <a:t>Arrow Token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</a:rPr>
                        <a:t>Body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2829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</a:rPr>
                        <a:t>(int x, int y)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</a:rPr>
                        <a:t>-&gt;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effectLst/>
                        </a:rPr>
                        <a:t>x + 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342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004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2754D-B11E-4CB4-984A-30573227E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Lambda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3B1FC-FDDD-4B06-AA79-031B80F6A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/>
              <a:t>canvas.setOnMouseEntered</a:t>
            </a:r>
            <a:r>
              <a:rPr lang="en-GB" dirty="0"/>
              <a:t>((a) -&gt; </a:t>
            </a:r>
            <a:r>
              <a:rPr lang="en-GB" dirty="0" err="1"/>
              <a:t>System.out.println</a:t>
            </a:r>
            <a:r>
              <a:rPr lang="en-GB" dirty="0"/>
              <a:t>("hi"));</a:t>
            </a:r>
          </a:p>
          <a:p>
            <a:r>
              <a:rPr lang="en-GB" dirty="0" err="1"/>
              <a:t>canvas.setOnMousePressed</a:t>
            </a:r>
            <a:r>
              <a:rPr lang="en-GB" dirty="0"/>
              <a:t>((a) -&gt; </a:t>
            </a:r>
            <a:r>
              <a:rPr lang="en-GB" dirty="0" err="1"/>
              <a:t>System.out.println</a:t>
            </a:r>
            <a:r>
              <a:rPr lang="en-GB" dirty="0"/>
              <a:t>("focus"));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 err="1"/>
              <a:t>canvas.setOnKeyReleased</a:t>
            </a:r>
            <a:r>
              <a:rPr lang="en-GB" dirty="0"/>
              <a:t>(new </a:t>
            </a:r>
            <a:r>
              <a:rPr lang="en-GB" dirty="0" err="1"/>
              <a:t>EventHandler</a:t>
            </a:r>
            <a:r>
              <a:rPr lang="en-GB" dirty="0"/>
              <a:t>&lt;</a:t>
            </a:r>
            <a:r>
              <a:rPr lang="en-GB" dirty="0" err="1"/>
              <a:t>KeyEvent</a:t>
            </a:r>
            <a:r>
              <a:rPr lang="en-GB" dirty="0"/>
              <a:t>&gt;() {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         @Override</a:t>
            </a:r>
          </a:p>
          <a:p>
            <a:pPr marL="0" indent="0">
              <a:buNone/>
            </a:pPr>
            <a:r>
              <a:rPr lang="en-GB" dirty="0"/>
              <a:t>            public void handle(</a:t>
            </a:r>
            <a:r>
              <a:rPr lang="en-GB" dirty="0" err="1"/>
              <a:t>KeyEvent</a:t>
            </a:r>
            <a:r>
              <a:rPr lang="en-GB" dirty="0"/>
              <a:t> event) {</a:t>
            </a:r>
          </a:p>
          <a:p>
            <a:pPr marL="0" indent="0">
              <a:buNone/>
            </a:pPr>
            <a:r>
              <a:rPr lang="en-GB" dirty="0"/>
              <a:t>                </a:t>
            </a:r>
            <a:r>
              <a:rPr lang="en-GB" dirty="0" err="1"/>
              <a:t>System.out.println</a:t>
            </a:r>
            <a:r>
              <a:rPr lang="en-GB" dirty="0"/>
              <a:t>("Handled");</a:t>
            </a:r>
          </a:p>
          <a:p>
            <a:pPr marL="0" indent="0">
              <a:buNone/>
            </a:pPr>
            <a:r>
              <a:rPr lang="en-GB" dirty="0"/>
              <a:t>            }</a:t>
            </a:r>
          </a:p>
          <a:p>
            <a:pPr marL="0" indent="0">
              <a:buNone/>
            </a:pPr>
            <a:r>
              <a:rPr lang="en-GB" dirty="0"/>
              <a:t>        });</a:t>
            </a:r>
          </a:p>
        </p:txBody>
      </p:sp>
    </p:spTree>
    <p:extLst>
      <p:ext uri="{BB962C8B-B14F-4D97-AF65-F5344CB8AC3E}">
        <p14:creationId xmlns:p14="http://schemas.microsoft.com/office/powerpoint/2010/main" val="554971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D39E7-640C-4953-9AA3-F83BA8824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8579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// with no parameter</a:t>
            </a:r>
          </a:p>
          <a:p>
            <a:pPr marL="0" indent="0">
              <a:buNone/>
            </a:pPr>
            <a:r>
              <a:rPr lang="en-GB" dirty="0"/>
              <a:t>() -&gt; </a:t>
            </a:r>
            <a:r>
              <a:rPr lang="en-GB" dirty="0" err="1"/>
              <a:t>System.out.println</a:t>
            </a:r>
            <a:r>
              <a:rPr lang="en-GB" dirty="0"/>
              <a:t>("Hello, world.")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// with one parameter (this example is an identity function).</a:t>
            </a:r>
          </a:p>
          <a:p>
            <a:pPr marL="0" indent="0">
              <a:buNone/>
            </a:pPr>
            <a:r>
              <a:rPr lang="en-GB" dirty="0"/>
              <a:t>a -&gt; 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// with one expression</a:t>
            </a:r>
          </a:p>
          <a:p>
            <a:pPr marL="0" indent="0">
              <a:buNone/>
            </a:pPr>
            <a:r>
              <a:rPr lang="en-GB" dirty="0"/>
              <a:t>(a, b) -&gt; a + b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// with explicit type information</a:t>
            </a:r>
          </a:p>
          <a:p>
            <a:pPr marL="0" indent="0">
              <a:buNone/>
            </a:pPr>
            <a:r>
              <a:rPr lang="en-GB" dirty="0"/>
              <a:t>(long id, String name) -&gt; "id: " + id + ", name:" + name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// with a code block</a:t>
            </a:r>
          </a:p>
          <a:p>
            <a:pPr marL="0" indent="0">
              <a:buNone/>
            </a:pPr>
            <a:r>
              <a:rPr lang="en-GB" dirty="0"/>
              <a:t>(a, b) -&gt; { return a + b; }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0535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51666-CBB3-41F3-9B5C-0CF6476C0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" y="1825625"/>
            <a:ext cx="12099235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// with multiple statements in the lambda body. It needs a code block.</a:t>
            </a:r>
          </a:p>
          <a:p>
            <a:pPr marL="0" indent="0">
              <a:buNone/>
            </a:pPr>
            <a:r>
              <a:rPr lang="en-GB" dirty="0"/>
              <a:t>// This example also includes two nested lambda expressions (the first one is also a closure).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/>
              <a:t>(id, </a:t>
            </a:r>
            <a:r>
              <a:rPr lang="en-GB" sz="2400" dirty="0" err="1"/>
              <a:t>defaultPrice</a:t>
            </a:r>
            <a:r>
              <a:rPr lang="en-GB" sz="2400" dirty="0"/>
              <a:t>) -&gt; {</a:t>
            </a:r>
          </a:p>
          <a:p>
            <a:pPr marL="0" indent="0">
              <a:buNone/>
            </a:pPr>
            <a:r>
              <a:rPr lang="en-GB" sz="2400" dirty="0"/>
              <a:t>  Optional&lt;Product&gt; product = </a:t>
            </a:r>
            <a:r>
              <a:rPr lang="en-GB" sz="2400" dirty="0" err="1"/>
              <a:t>productList.stream</a:t>
            </a:r>
            <a:r>
              <a:rPr lang="en-GB" sz="2400" dirty="0"/>
              <a:t>().filter(p -&gt; </a:t>
            </a:r>
            <a:r>
              <a:rPr lang="en-GB" sz="2400" dirty="0" err="1"/>
              <a:t>p.getId</a:t>
            </a:r>
            <a:r>
              <a:rPr lang="en-GB" sz="2400" dirty="0"/>
              <a:t>() == id).</a:t>
            </a:r>
            <a:r>
              <a:rPr lang="en-GB" sz="2400" dirty="0" err="1"/>
              <a:t>findFirst</a:t>
            </a:r>
            <a:r>
              <a:rPr lang="en-GB" sz="2400" dirty="0"/>
              <a:t>();</a:t>
            </a:r>
          </a:p>
          <a:p>
            <a:pPr marL="0" indent="0">
              <a:buNone/>
            </a:pPr>
            <a:r>
              <a:rPr lang="en-GB" sz="2400" dirty="0"/>
              <a:t>  return </a:t>
            </a:r>
            <a:r>
              <a:rPr lang="en-GB" sz="2400" dirty="0" err="1"/>
              <a:t>product.map</a:t>
            </a:r>
            <a:r>
              <a:rPr lang="en-GB" sz="2400" dirty="0"/>
              <a:t>(p -&gt; </a:t>
            </a:r>
            <a:r>
              <a:rPr lang="en-GB" sz="2400" dirty="0" err="1"/>
              <a:t>p.getPrice</a:t>
            </a:r>
            <a:r>
              <a:rPr lang="en-GB" sz="2400" dirty="0"/>
              <a:t>()).</a:t>
            </a:r>
            <a:r>
              <a:rPr lang="en-GB" sz="2400" dirty="0" err="1"/>
              <a:t>orElse</a:t>
            </a:r>
            <a:r>
              <a:rPr lang="en-GB" sz="2400" dirty="0"/>
              <a:t>(</a:t>
            </a:r>
            <a:r>
              <a:rPr lang="en-GB" sz="2400" dirty="0" err="1"/>
              <a:t>defaultPrice</a:t>
            </a:r>
            <a:r>
              <a:rPr lang="en-GB" sz="2400" dirty="0"/>
              <a:t>);</a:t>
            </a:r>
          </a:p>
          <a:p>
            <a:pPr marL="0" indent="0">
              <a:buNone/>
            </a:pPr>
            <a:r>
              <a:rPr lang="en-GB" sz="2400" dirty="0"/>
              <a:t>}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2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29DAC267-A965-4ABA-817C-44980FB74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7000"/>
              </a:lnSpc>
            </a:pPr>
            <a:r>
              <a:rPr lang="en-GB" altLang="en-US" b="1">
                <a:solidFill>
                  <a:srgbClr val="000099"/>
                </a:solidFill>
                <a:latin typeface="Bitstream Vera Sans" charset="0"/>
                <a:cs typeface="msgothic" charset="0"/>
              </a:rPr>
              <a:t>Alus: lambda-arvutus</a:t>
            </a: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2AA58D5E-B585-43B9-BC10-A4833C2BF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990601"/>
            <a:ext cx="7848600" cy="533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334963" indent="-334963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7000"/>
              </a:lnSpc>
              <a:spcBef>
                <a:spcPts val="450"/>
              </a:spcBef>
              <a:buClr>
                <a:srgbClr val="CC0000"/>
              </a:buClr>
              <a:buFont typeface="Wingdings" panose="05000000000000000000" pitchFamily="2" charset="2"/>
              <a:buChar char=""/>
            </a:pPr>
            <a:r>
              <a:rPr lang="en-GB" altLang="en-US" sz="1800">
                <a:solidFill>
                  <a:srgbClr val="000000"/>
                </a:solidFill>
                <a:latin typeface="Bitstream Vera Sans" charset="0"/>
                <a:cs typeface="msgothic" charset="0"/>
              </a:rPr>
              <a:t>Lambda-arvutuse keel on Alonzo Churchi poolt 1930. aastatel leiutatud lihtne ja universaalne meetod  funktsioonide kirjapanekuks. </a:t>
            </a:r>
          </a:p>
          <a:p>
            <a:pPr>
              <a:lnSpc>
                <a:spcPct val="97000"/>
              </a:lnSpc>
              <a:spcBef>
                <a:spcPts val="450"/>
              </a:spcBef>
            </a:pPr>
            <a:endParaRPr lang="en-GB" altLang="en-US" sz="1800">
              <a:solidFill>
                <a:srgbClr val="000000"/>
              </a:solidFill>
              <a:latin typeface="Bitstream Vera Sans" charset="0"/>
              <a:cs typeface="msgothic" charset="0"/>
            </a:endParaRPr>
          </a:p>
          <a:p>
            <a:pPr>
              <a:lnSpc>
                <a:spcPct val="97000"/>
              </a:lnSpc>
              <a:spcBef>
                <a:spcPts val="450"/>
              </a:spcBef>
              <a:buClr>
                <a:srgbClr val="CC0000"/>
              </a:buClr>
              <a:buFont typeface="Wingdings" panose="05000000000000000000" pitchFamily="2" charset="2"/>
              <a:buChar char=""/>
            </a:pPr>
            <a:r>
              <a:rPr lang="en-GB" altLang="en-US" sz="1800">
                <a:solidFill>
                  <a:srgbClr val="000000"/>
                </a:solidFill>
                <a:latin typeface="Bitstream Vera Sans" charset="0"/>
                <a:cs typeface="msgothic" charset="0"/>
              </a:rPr>
              <a:t>Lambda-arvutuse teooria tegeleb arvutatavuse ja arvutatavate funktsioonide uurimisega, kasutades selleks lambda-arvutuse keelt kui universaalset programmeerimiskeelt.</a:t>
            </a:r>
          </a:p>
          <a:p>
            <a:pPr>
              <a:lnSpc>
                <a:spcPct val="97000"/>
              </a:lnSpc>
              <a:spcBef>
                <a:spcPts val="450"/>
              </a:spcBef>
            </a:pPr>
            <a:endParaRPr lang="en-GB" altLang="en-US" sz="1800">
              <a:solidFill>
                <a:srgbClr val="000000"/>
              </a:solidFill>
              <a:latin typeface="Bitstream Vera Sans" charset="0"/>
              <a:cs typeface="msgothic" charset="0"/>
            </a:endParaRPr>
          </a:p>
          <a:p>
            <a:pPr>
              <a:lnSpc>
                <a:spcPct val="97000"/>
              </a:lnSpc>
              <a:spcBef>
                <a:spcPts val="450"/>
              </a:spcBef>
              <a:buClr>
                <a:srgbClr val="CC0000"/>
              </a:buClr>
              <a:buFont typeface="Wingdings" panose="05000000000000000000" pitchFamily="2" charset="2"/>
              <a:buChar char=""/>
            </a:pPr>
            <a:r>
              <a:rPr lang="en-GB" altLang="en-US" sz="1800">
                <a:solidFill>
                  <a:srgbClr val="000000"/>
                </a:solidFill>
                <a:latin typeface="Bitstream Vera Sans" charset="0"/>
                <a:cs typeface="msgothic" charset="0"/>
              </a:rPr>
              <a:t>Churchi tees väidab, et iga algoritmi saab lambda-arvutuse keeles kirja panna. On võimalik näidata, et lambda-arvutus, nagu ka Prolog, C ja Basic on üks paljudest universaalsetest programmeerimiskeeltest. </a:t>
            </a:r>
          </a:p>
          <a:p>
            <a:pPr>
              <a:lnSpc>
                <a:spcPct val="97000"/>
              </a:lnSpc>
              <a:spcBef>
                <a:spcPts val="450"/>
              </a:spcBef>
            </a:pPr>
            <a:endParaRPr lang="en-GB" altLang="en-US" sz="1800">
              <a:solidFill>
                <a:srgbClr val="000000"/>
              </a:solidFill>
              <a:latin typeface="Bitstream Vera Sans" charset="0"/>
              <a:cs typeface="msgothic" charset="0"/>
            </a:endParaRPr>
          </a:p>
          <a:p>
            <a:pPr>
              <a:lnSpc>
                <a:spcPct val="97000"/>
              </a:lnSpc>
              <a:spcBef>
                <a:spcPts val="450"/>
              </a:spcBef>
              <a:buClr>
                <a:srgbClr val="CC0000"/>
              </a:buClr>
              <a:buFont typeface="Wingdings" panose="05000000000000000000" pitchFamily="2" charset="2"/>
              <a:buChar char=""/>
            </a:pPr>
            <a:r>
              <a:rPr lang="en-GB" altLang="en-US" sz="1800">
                <a:solidFill>
                  <a:srgbClr val="000000"/>
                </a:solidFill>
                <a:latin typeface="Bitstream Vera Sans" charset="0"/>
                <a:cs typeface="msgothic" charset="0"/>
              </a:rPr>
              <a:t>Konkreetselt on lambda-arvutuse keel ja teooria funktsionaalsete programmeerimiskeelte aluseks.</a:t>
            </a:r>
          </a:p>
          <a:p>
            <a:pPr>
              <a:lnSpc>
                <a:spcPct val="97000"/>
              </a:lnSpc>
              <a:spcBef>
                <a:spcPts val="450"/>
              </a:spcBef>
              <a:buSzPct val="75000"/>
            </a:pPr>
            <a:endParaRPr lang="en-GB" altLang="en-US" sz="1800">
              <a:solidFill>
                <a:srgbClr val="000000"/>
              </a:solidFill>
              <a:latin typeface="Bitstream Vera Sans" charset="0"/>
              <a:cs typeface="msgothic" charset="0"/>
            </a:endParaRPr>
          </a:p>
          <a:p>
            <a:pPr>
              <a:lnSpc>
                <a:spcPct val="97000"/>
              </a:lnSpc>
              <a:spcBef>
                <a:spcPts val="450"/>
              </a:spcBef>
            </a:pPr>
            <a:endParaRPr lang="en-GB" altLang="en-US" sz="1800">
              <a:solidFill>
                <a:srgbClr val="000000"/>
              </a:solidFill>
              <a:latin typeface="Bitstream Vera Sans" charset="0"/>
              <a:cs typeface="msgothic" charset="0"/>
            </a:endParaRPr>
          </a:p>
        </p:txBody>
      </p:sp>
      <p:grpSp>
        <p:nvGrpSpPr>
          <p:cNvPr id="20484" name="Group 3">
            <a:extLst>
              <a:ext uri="{FF2B5EF4-FFF2-40B4-BE49-F238E27FC236}">
                <a16:creationId xmlns:a16="http://schemas.microsoft.com/office/drawing/2014/main" id="{37EB40B3-6DF0-46D9-BC4D-CA814F398FAC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376239"/>
            <a:ext cx="7767638" cy="307975"/>
            <a:chOff x="528" y="237"/>
            <a:chExt cx="4893" cy="194"/>
          </a:xfrm>
        </p:grpSpPr>
        <p:sp>
          <p:nvSpPr>
            <p:cNvPr id="20485" name="Line 4">
              <a:extLst>
                <a:ext uri="{FF2B5EF4-FFF2-40B4-BE49-F238E27FC236}">
                  <a16:creationId xmlns:a16="http://schemas.microsoft.com/office/drawing/2014/main" id="{E3C8746B-F4F5-4EF8-924F-F15B5233F8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429"/>
              <a:ext cx="4892" cy="0"/>
            </a:xfrm>
            <a:prstGeom prst="line">
              <a:avLst/>
            </a:prstGeom>
            <a:noFill/>
            <a:ln w="12600">
              <a:solidFill>
                <a:srgbClr val="0066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86" name="Line 5">
              <a:extLst>
                <a:ext uri="{FF2B5EF4-FFF2-40B4-BE49-F238E27FC236}">
                  <a16:creationId xmlns:a16="http://schemas.microsoft.com/office/drawing/2014/main" id="{8A96205C-11FA-4C56-8144-02A4F7D454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21" y="236"/>
              <a:ext cx="0" cy="196"/>
            </a:xfrm>
            <a:prstGeom prst="line">
              <a:avLst/>
            </a:prstGeom>
            <a:noFill/>
            <a:ln w="12600">
              <a:solidFill>
                <a:srgbClr val="0066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57578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Example 1: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Print a list of integers with a lambda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2908" y="1600201"/>
            <a:ext cx="882842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List&lt;Integer&gt; </a:t>
            </a:r>
            <a:r>
              <a:rPr lang="en-US" sz="2400" dirty="0" err="1">
                <a:solidFill>
                  <a:srgbClr val="4F81BD"/>
                </a:solidFill>
                <a:latin typeface="Lucida Console"/>
                <a:cs typeface="Lucida Console"/>
              </a:rPr>
              <a:t>intSeq</a:t>
            </a: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 = </a:t>
            </a:r>
            <a:r>
              <a:rPr lang="en-US" sz="2400" dirty="0" err="1">
                <a:solidFill>
                  <a:srgbClr val="4F81BD"/>
                </a:solidFill>
                <a:latin typeface="Lucida Console"/>
                <a:cs typeface="Lucida Console"/>
              </a:rPr>
              <a:t>Arrays.asList</a:t>
            </a: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(1,2,3);</a:t>
            </a:r>
          </a:p>
          <a:p>
            <a:pPr marL="0" indent="0">
              <a:buNone/>
            </a:pPr>
            <a:endParaRPr lang="en-US" sz="2400" dirty="0">
              <a:solidFill>
                <a:srgbClr val="4F81BD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rgbClr val="4F81BD"/>
                </a:solidFill>
                <a:latin typeface="Lucida Console"/>
                <a:cs typeface="Lucida Console"/>
              </a:rPr>
              <a:t>intSeq.forEach</a:t>
            </a: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(x -&gt; </a:t>
            </a:r>
            <a:r>
              <a:rPr lang="en-US" sz="2400" dirty="0" err="1">
                <a:solidFill>
                  <a:srgbClr val="4F81BD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(x));</a:t>
            </a:r>
          </a:p>
          <a:p>
            <a:pPr marL="0" indent="0">
              <a:buNone/>
            </a:pPr>
            <a:endParaRPr lang="en-US" sz="2000" dirty="0">
              <a:solidFill>
                <a:srgbClr val="3366FF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dirty="0">
              <a:solidFill>
                <a:srgbClr val="3366FF"/>
              </a:solidFill>
              <a:latin typeface="Courier New"/>
              <a:cs typeface="Courier New"/>
            </a:endParaRPr>
          </a:p>
          <a:p>
            <a:r>
              <a:rPr lang="en-US" dirty="0">
                <a:solidFill>
                  <a:schemeClr val="accent1"/>
                </a:solidFill>
                <a:cs typeface="Lucida Console"/>
              </a:rPr>
              <a:t>x -&gt; </a:t>
            </a:r>
            <a:r>
              <a:rPr lang="en-US" dirty="0" err="1">
                <a:solidFill>
                  <a:schemeClr val="accent1"/>
                </a:solidFill>
                <a:cs typeface="Lucida Console"/>
              </a:rPr>
              <a:t>System.out.println</a:t>
            </a:r>
            <a:r>
              <a:rPr lang="en-US" dirty="0">
                <a:solidFill>
                  <a:schemeClr val="accent1"/>
                </a:solidFill>
                <a:cs typeface="Lucida Console"/>
              </a:rPr>
              <a:t>(x) </a:t>
            </a:r>
            <a:r>
              <a:rPr lang="en-US" dirty="0">
                <a:cs typeface="Courier New"/>
              </a:rPr>
              <a:t>is a lambda expression that defines an anonymous function with one parameter named x of type Integer</a:t>
            </a:r>
          </a:p>
        </p:txBody>
      </p:sp>
    </p:spTree>
    <p:extLst>
      <p:ext uri="{BB962C8B-B14F-4D97-AF65-F5344CB8AC3E}">
        <p14:creationId xmlns:p14="http://schemas.microsoft.com/office/powerpoint/2010/main" val="1177940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Example 2: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A multiline lambda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8810" y="1600201"/>
            <a:ext cx="889919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List&lt;Integer&gt; </a:t>
            </a:r>
            <a:r>
              <a:rPr lang="en-US" sz="2400" dirty="0" err="1">
                <a:solidFill>
                  <a:srgbClr val="4F81BD"/>
                </a:solidFill>
                <a:latin typeface="Lucida Console"/>
                <a:cs typeface="Lucida Console"/>
              </a:rPr>
              <a:t>intSeq</a:t>
            </a: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 = </a:t>
            </a:r>
            <a:r>
              <a:rPr lang="en-US" sz="2400" dirty="0" err="1">
                <a:solidFill>
                  <a:srgbClr val="4F81BD"/>
                </a:solidFill>
                <a:latin typeface="Lucida Console"/>
                <a:cs typeface="Lucida Console"/>
              </a:rPr>
              <a:t>Arrays.asList</a:t>
            </a: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(1,2,3);</a:t>
            </a:r>
          </a:p>
          <a:p>
            <a:pPr marL="0" indent="0">
              <a:buNone/>
            </a:pPr>
            <a:endParaRPr lang="en-US" sz="2400" dirty="0">
              <a:solidFill>
                <a:srgbClr val="4F81BD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rgbClr val="4F81BD"/>
                </a:solidFill>
                <a:latin typeface="Lucida Console"/>
                <a:cs typeface="Lucida Console"/>
              </a:rPr>
              <a:t>intSeq.forEach</a:t>
            </a: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(x -&gt; 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   x += 2;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   </a:t>
            </a:r>
            <a:r>
              <a:rPr lang="en-US" sz="2400" dirty="0" err="1">
                <a:solidFill>
                  <a:srgbClr val="4F81BD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(x);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4F81BD"/>
                </a:solidFill>
                <a:latin typeface="Lucida Console"/>
                <a:cs typeface="Lucida Console"/>
              </a:rPr>
              <a:t>});</a:t>
            </a:r>
          </a:p>
          <a:p>
            <a:pPr marL="0" indent="0">
              <a:buNone/>
            </a:pPr>
            <a:endParaRPr lang="en-US" sz="2400" dirty="0">
              <a:solidFill>
                <a:srgbClr val="4F81BD"/>
              </a:solidFill>
              <a:latin typeface="Lucida Console"/>
              <a:cs typeface="Lucida Console"/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Courier New"/>
              </a:rPr>
              <a:t>Braces are needed to enclose a multiline body in a lambda expression.</a:t>
            </a:r>
          </a:p>
        </p:txBody>
      </p:sp>
    </p:spTree>
    <p:extLst>
      <p:ext uri="{BB962C8B-B14F-4D97-AF65-F5344CB8AC3E}">
        <p14:creationId xmlns:p14="http://schemas.microsoft.com/office/powerpoint/2010/main" val="3642403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401827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Example 3: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A lambda with a defined local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712" y="1600201"/>
            <a:ext cx="885328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  <a:latin typeface="Lucida Console"/>
                <a:cs typeface="Lucida Console"/>
              </a:rPr>
              <a:t>List&lt;Integer&gt; </a:t>
            </a:r>
            <a:r>
              <a:rPr lang="en-US" sz="2400" dirty="0" err="1">
                <a:solidFill>
                  <a:schemeClr val="accent1"/>
                </a:solidFill>
                <a:latin typeface="Lucida Console"/>
                <a:cs typeface="Lucida Console"/>
              </a:rPr>
              <a:t>intSeq</a:t>
            </a:r>
            <a:r>
              <a:rPr lang="en-US" sz="2400" dirty="0">
                <a:solidFill>
                  <a:schemeClr val="accent1"/>
                </a:solidFill>
                <a:latin typeface="Lucida Console"/>
                <a:cs typeface="Lucida Console"/>
              </a:rPr>
              <a:t> = </a:t>
            </a:r>
            <a:r>
              <a:rPr lang="en-US" sz="2400" dirty="0" err="1">
                <a:solidFill>
                  <a:schemeClr val="accent1"/>
                </a:solidFill>
                <a:latin typeface="Lucida Console"/>
                <a:cs typeface="Lucida Console"/>
              </a:rPr>
              <a:t>Arrays.asList</a:t>
            </a:r>
            <a:r>
              <a:rPr lang="en-US" sz="2400" dirty="0">
                <a:solidFill>
                  <a:schemeClr val="accent1"/>
                </a:solidFill>
                <a:latin typeface="Lucida Console"/>
                <a:cs typeface="Lucida Console"/>
              </a:rPr>
              <a:t>(1,2,3);</a:t>
            </a:r>
          </a:p>
          <a:p>
            <a:pPr marL="0" indent="0">
              <a:buNone/>
            </a:pPr>
            <a:endParaRPr lang="en-US" sz="2400" dirty="0">
              <a:solidFill>
                <a:schemeClr val="accent1"/>
              </a:solidFill>
              <a:latin typeface="Lucida Console"/>
              <a:cs typeface="Lucida Console"/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chemeClr val="accent1"/>
                </a:solidFill>
                <a:latin typeface="Lucida Console"/>
                <a:cs typeface="Lucida Console"/>
              </a:rPr>
              <a:t>intSeq.forEach</a:t>
            </a:r>
            <a:r>
              <a:rPr lang="en-US" sz="2400" dirty="0">
                <a:solidFill>
                  <a:schemeClr val="accent1"/>
                </a:solidFill>
                <a:latin typeface="Lucida Console"/>
                <a:cs typeface="Lucida Console"/>
              </a:rPr>
              <a:t>(x -&gt; 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  <a:latin typeface="Lucida Console"/>
                <a:cs typeface="Lucida Console"/>
              </a:rPr>
              <a:t>   </a:t>
            </a:r>
            <a:r>
              <a:rPr lang="en-US" sz="2400" dirty="0" err="1">
                <a:solidFill>
                  <a:schemeClr val="accent1"/>
                </a:solidFill>
                <a:latin typeface="Lucida Console"/>
                <a:cs typeface="Lucida Console"/>
              </a:rPr>
              <a:t>int</a:t>
            </a:r>
            <a:r>
              <a:rPr lang="en-US" sz="2400" dirty="0">
                <a:solidFill>
                  <a:schemeClr val="accent1"/>
                </a:solidFill>
                <a:latin typeface="Lucida Console"/>
                <a:cs typeface="Lucida Console"/>
              </a:rPr>
              <a:t> y = x * 2;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  <a:latin typeface="Lucida Console"/>
                <a:cs typeface="Lucida Console"/>
              </a:rPr>
              <a:t>   </a:t>
            </a:r>
            <a:r>
              <a:rPr lang="en-US" sz="2400" dirty="0" err="1">
                <a:solidFill>
                  <a:schemeClr val="accent1"/>
                </a:solidFill>
                <a:latin typeface="Lucida Console"/>
                <a:cs typeface="Lucida Console"/>
              </a:rPr>
              <a:t>System.out.println</a:t>
            </a:r>
            <a:r>
              <a:rPr lang="en-US" sz="2400" dirty="0">
                <a:solidFill>
                  <a:schemeClr val="accent1"/>
                </a:solidFill>
                <a:latin typeface="Lucida Console"/>
                <a:cs typeface="Lucida Console"/>
              </a:rPr>
              <a:t>(y);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  <a:latin typeface="Lucida Console"/>
                <a:cs typeface="Lucida Console"/>
              </a:rPr>
              <a:t>});</a:t>
            </a:r>
          </a:p>
          <a:p>
            <a:pPr marL="0" indent="0">
              <a:buNone/>
            </a:pPr>
            <a:endParaRPr lang="en-US" sz="2400" dirty="0">
              <a:latin typeface="Lucida Console"/>
              <a:cs typeface="Lucida Console"/>
            </a:endParaRPr>
          </a:p>
          <a:p>
            <a:r>
              <a:rPr lang="en-US" dirty="0"/>
              <a:t>Just as with ordinary functions, you can define local variables inside </a:t>
            </a:r>
            <a:r>
              <a:rPr lang="en-US"/>
              <a:t>the body of a </a:t>
            </a:r>
            <a:r>
              <a:rPr lang="en-US" dirty="0"/>
              <a:t>lambda expression</a:t>
            </a:r>
          </a:p>
          <a:p>
            <a:endParaRPr lang="en-US" sz="2400" dirty="0">
              <a:cs typeface="Lucida Console"/>
            </a:endParaRPr>
          </a:p>
          <a:p>
            <a:pPr marL="0" indent="0">
              <a:buNone/>
            </a:pPr>
            <a:endParaRPr lang="en-US" sz="20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71833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6474</TotalTime>
  <Words>630</Words>
  <Application>Microsoft Office PowerPoint</Application>
  <PresentationFormat>Widescreen</PresentationFormat>
  <Paragraphs>88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Bitstream Vera Sans</vt:lpstr>
      <vt:lpstr>Calibri</vt:lpstr>
      <vt:lpstr>Calibri Light</vt:lpstr>
      <vt:lpstr>Courier New</vt:lpstr>
      <vt:lpstr>Lucida Console</vt:lpstr>
      <vt:lpstr>msgothic</vt:lpstr>
      <vt:lpstr>Times New Roman</vt:lpstr>
      <vt:lpstr>Wingdings</vt:lpstr>
      <vt:lpstr>Office Theme</vt:lpstr>
      <vt:lpstr>lambda</vt:lpstr>
      <vt:lpstr>A lambda expression is composed of three parts.</vt:lpstr>
      <vt:lpstr>Lambda functions</vt:lpstr>
      <vt:lpstr>PowerPoint Presentation</vt:lpstr>
      <vt:lpstr>PowerPoint Presentation</vt:lpstr>
      <vt:lpstr>PowerPoint Presentation</vt:lpstr>
      <vt:lpstr>Example 1: Print a list of integers with a lambda</vt:lpstr>
      <vt:lpstr>Example 2: A multiline lambda</vt:lpstr>
      <vt:lpstr>Example 3: A lambda with a defined local variable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lambda</dc:title>
  <dc:creator>Erika Matsak</dc:creator>
  <cp:lastModifiedBy>Erika Matsak</cp:lastModifiedBy>
  <cp:revision>8</cp:revision>
  <dcterms:created xsi:type="dcterms:W3CDTF">2018-04-10T06:09:09Z</dcterms:created>
  <dcterms:modified xsi:type="dcterms:W3CDTF">2018-04-17T06:22:26Z</dcterms:modified>
</cp:coreProperties>
</file>